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wmf" ContentType="image/x-wm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handoutMasterIdLst>
    <p:handoutMasterId r:id="rId29"/>
  </p:handoutMasterIdLst>
  <p:sldIdLst>
    <p:sldId id="257" r:id="rId4"/>
    <p:sldId id="258" r:id="rId6"/>
    <p:sldId id="280" r:id="rId7"/>
    <p:sldId id="324" r:id="rId8"/>
    <p:sldId id="325" r:id="rId9"/>
    <p:sldId id="326" r:id="rId10"/>
    <p:sldId id="327" r:id="rId11"/>
    <p:sldId id="346" r:id="rId12"/>
    <p:sldId id="266" r:id="rId13"/>
    <p:sldId id="329" r:id="rId14"/>
    <p:sldId id="330" r:id="rId15"/>
    <p:sldId id="331" r:id="rId16"/>
    <p:sldId id="332" r:id="rId17"/>
    <p:sldId id="333" r:id="rId18"/>
    <p:sldId id="334" r:id="rId19"/>
    <p:sldId id="335" r:id="rId20"/>
    <p:sldId id="336" r:id="rId21"/>
    <p:sldId id="337" r:id="rId22"/>
    <p:sldId id="338" r:id="rId23"/>
    <p:sldId id="341" r:id="rId24"/>
    <p:sldId id="340" r:id="rId25"/>
    <p:sldId id="342" r:id="rId26"/>
    <p:sldId id="343" r:id="rId27"/>
    <p:sldId id="275" r:id="rId28"/>
  </p:sldIdLst>
  <p:sldSz cx="9144000" cy="6858000" type="screen4x3"/>
  <p:notesSz cx="6858000" cy="9144000"/>
  <p:embeddedFontLst>
    <p:embeddedFont>
      <p:font typeface="黑体" panose="02010609060101010101" charset="-122"/>
      <p:regular r:id="rId34"/>
    </p:embeddedFont>
    <p:embeddedFont>
      <p:font typeface="微软雅黑" panose="020B0503020204020204" charset="-122"/>
      <p:regular r:id="rId35"/>
    </p:embeddedFont>
    <p:embeddedFont>
      <p:font typeface="Calibri" panose="020F0502020204030204" charset="0"/>
      <p:regular r:id="rId36"/>
      <p:bold r:id="rId37"/>
      <p:italic r:id="rId38"/>
      <p:boldItalic r:id="rId39"/>
    </p:embeddedFont>
  </p:embeddedFontLst>
  <p:custDataLst>
    <p:tags r:id="rId40"/>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4" userDrawn="1">
          <p15:clr>
            <a:srgbClr val="A4A3A4"/>
          </p15:clr>
        </p15:guide>
        <p15:guide id="2" pos="28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09761508" name="黄艳18103645640" initials="黄"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54"/>
        <p:guide pos="2832"/>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0" Type="http://schemas.openxmlformats.org/officeDocument/2006/relationships/tags" Target="tags/tag307.xml"/><Relationship Id="rId4" Type="http://schemas.openxmlformats.org/officeDocument/2006/relationships/slide" Target="slides/slide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4"/>
            </p:custDataLst>
          </p:nvPr>
        </p:nvSpPr>
        <p:spPr>
          <a:xfrm>
            <a:off x="6457950" y="6356350"/>
            <a:ext cx="20574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3" name="标题 2"/>
          <p:cNvSpPr>
            <a:spLocks noGrp="1"/>
          </p:cNvSpPr>
          <p:nvPr>
            <p:ph type="ctrTitle"/>
            <p:custDataLst>
              <p:tags r:id="rId5"/>
            </p:custDataLst>
          </p:nvPr>
        </p:nvSpPr>
        <p:spPr>
          <a:xfrm>
            <a:off x="355759" y="1148909"/>
            <a:ext cx="8432959" cy="1999615"/>
          </a:xfrm>
        </p:spPr>
        <p:txBody>
          <a:bodyPr wrap="square" anchor="b">
            <a:normAutofit/>
          </a:bodyPr>
          <a:lstStyle>
            <a:lvl1pPr algn="ctr">
              <a:lnSpc>
                <a:spcPct val="100000"/>
              </a:lnSpc>
              <a:defRPr sz="6400">
                <a:latin typeface="+mj-ea"/>
                <a:ea typeface="+mj-ea"/>
                <a:cs typeface="+mj-ea"/>
                <a:sym typeface="+mj-ea"/>
              </a:defRPr>
            </a:lvl1pPr>
          </a:lstStyle>
          <a:p>
            <a:r>
              <a:rPr lang="zh-CN" altLang="en-US" dirty="0"/>
              <a:t>单击此处编辑母版标题样式</a:t>
            </a:r>
            <a:endParaRPr lang="zh-CN" altLang="en-US" dirty="0"/>
          </a:p>
        </p:txBody>
      </p:sp>
      <p:sp>
        <p:nvSpPr>
          <p:cNvPr id="7" name="署名占位符 10"/>
          <p:cNvSpPr>
            <a:spLocks noGrp="1"/>
          </p:cNvSpPr>
          <p:nvPr>
            <p:ph type="body" sz="quarter" idx="17" hasCustomPrompt="1"/>
            <p:custDataLst>
              <p:tags r:id="rId6"/>
            </p:custDataLst>
          </p:nvPr>
        </p:nvSpPr>
        <p:spPr>
          <a:xfrm>
            <a:off x="2908532" y="3806364"/>
            <a:ext cx="3327413" cy="745490"/>
          </a:xfrm>
          <a:prstGeom prst="roundRect">
            <a:avLst>
              <a:gd name="adj" fmla="val 50000"/>
            </a:avLst>
          </a:prstGeom>
          <a:solidFill>
            <a:schemeClr val="accent1"/>
          </a:solidFill>
        </p:spPr>
        <p:txBody>
          <a:bodyPr wrap="square" anchor="ctr" anchorCtr="0">
            <a:normAutofit/>
          </a:bodyPr>
          <a:lstStyle>
            <a:lvl1pPr marL="0" indent="0" algn="ctr">
              <a:lnSpc>
                <a:spcPct val="100000"/>
              </a:lnSpc>
              <a:buNone/>
              <a:defRPr sz="2400" b="1">
                <a:solidFill>
                  <a:schemeClr val="lt1">
                    <a:lumMod val="100000"/>
                  </a:schemeClr>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7" name="标题 6"/>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7" name="日期占位符 3"/>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3"/>
            </p:custDataLst>
          </p:nvPr>
        </p:nvSpPr>
        <p:spPr/>
        <p:txBody>
          <a:bodyPr/>
          <a:lstStyle/>
          <a:p>
            <a:endParaRPr lang="zh-CN" altLang="en-US"/>
          </a:p>
        </p:txBody>
      </p:sp>
      <p:sp>
        <p:nvSpPr>
          <p:cNvPr id="9" name="灯片编号占位符 5"/>
          <p:cNvSpPr>
            <a:spLocks noGrp="1"/>
          </p:cNvSpPr>
          <p:nvPr>
            <p:ph type="sldNum" sz="quarter" idx="12"/>
            <p:custDataLst>
              <p:tags r:id="rId4"/>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4" name="标题"/>
          <p:cNvSpPr>
            <a:spLocks noGrp="1"/>
          </p:cNvSpPr>
          <p:nvPr>
            <p:ph type="title" hasCustomPrompt="1"/>
            <p:custDataLst>
              <p:tags r:id="rId5"/>
            </p:custDataLst>
          </p:nvPr>
        </p:nvSpPr>
        <p:spPr>
          <a:xfrm>
            <a:off x="3495675" y="547370"/>
            <a:ext cx="2152650" cy="857250"/>
          </a:xfrm>
        </p:spPr>
        <p:txBody>
          <a:bodyPr wrap="square">
            <a:normAutofit/>
          </a:bodyPr>
          <a:lstStyle>
            <a:lvl1pPr algn="ctr">
              <a:defRPr sz="4400">
                <a:latin typeface="+mj-ea"/>
                <a:ea typeface="+mj-ea"/>
              </a:defRPr>
            </a:lvl1pPr>
          </a:lstStyle>
          <a:p>
            <a:r>
              <a:rPr lang="zh-CN" altLang="en-US" dirty="0"/>
              <a:t>标题</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15816" y="3693795"/>
            <a:ext cx="7511891" cy="1398905"/>
          </a:xfrm>
        </p:spPr>
        <p:txBody>
          <a:bodyPr wrap="square" anchor="t">
            <a:normAutofit/>
          </a:bodyPr>
          <a:lstStyle>
            <a:lvl1pPr algn="ctr">
              <a:defRPr sz="4200">
                <a:latin typeface="+mj-ea"/>
                <a:ea typeface="+mj-ea"/>
                <a:cs typeface="+mj-ea"/>
                <a:sym typeface="+mj-ea"/>
              </a:defRPr>
            </a:lvl1pPr>
          </a:lstStyle>
          <a:p>
            <a:r>
              <a:rPr lang="zh-CN" altLang="en-US"/>
              <a:t>单击此处编辑母版标题样式</a:t>
            </a:r>
            <a:endParaRPr lang="zh-CN" altLang="en-US" dirty="0"/>
          </a:p>
        </p:txBody>
      </p:sp>
      <p:sp>
        <p:nvSpPr>
          <p:cNvPr id="8" name="节编号 3"/>
          <p:cNvSpPr>
            <a:spLocks noGrp="1"/>
          </p:cNvSpPr>
          <p:nvPr>
            <p:ph type="body" sz="quarter" idx="13" hasCustomPrompt="1"/>
            <p:custDataLst>
              <p:tags r:id="rId3"/>
            </p:custDataLst>
          </p:nvPr>
        </p:nvSpPr>
        <p:spPr>
          <a:xfrm>
            <a:off x="2377916" y="1658620"/>
            <a:ext cx="4388168" cy="1583055"/>
          </a:xfrm>
        </p:spPr>
        <p:txBody>
          <a:bodyPr wrap="none" anchor="b">
            <a:normAutofit/>
          </a:bodyPr>
          <a:lstStyle>
            <a:lvl1pPr marL="0" indent="0" algn="ctr">
              <a:buNone/>
              <a:defRPr sz="8000" b="1">
                <a:solidFill>
                  <a:schemeClr val="accent1"/>
                </a:solidFill>
                <a:latin typeface="+mn-ea"/>
                <a:ea typeface="+mn-ea"/>
                <a:cs typeface="+mn-ea"/>
                <a:sym typeface="+mn-ea"/>
              </a:defRPr>
            </a:lvl1pPr>
          </a:lstStyle>
          <a:p>
            <a:pPr lvl="0"/>
            <a:r>
              <a:rPr lang="zh-CN" altLang="en-US"/>
              <a:t>节编号</a:t>
            </a:r>
            <a:endParaRPr lang="zh-CN" altLang="en-US" dirty="0"/>
          </a:p>
        </p:txBody>
      </p:sp>
      <p:sp>
        <p:nvSpPr>
          <p:cNvPr id="4" name="日期占位符 4"/>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5"/>
            </p:custDataLst>
          </p:nvPr>
        </p:nvSpPr>
        <p:spPr/>
        <p:txBody>
          <a:bodyPr/>
          <a:lstStyle/>
          <a:p>
            <a:endParaRPr lang="zh-CN" altLang="en-US"/>
          </a:p>
        </p:txBody>
      </p:sp>
      <p:sp>
        <p:nvSpPr>
          <p:cNvPr id="6" name="灯片编号占位符 6"/>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521018" y="1364400"/>
            <a:ext cx="3886200" cy="481320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3"/>
            </p:custDataLst>
          </p:nvPr>
        </p:nvSpPr>
        <p:spPr>
          <a:xfrm>
            <a:off x="4734878" y="1364400"/>
            <a:ext cx="3886200" cy="481320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8" name="标题 7"/>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520780" y="1369480"/>
            <a:ext cx="3868340" cy="540000"/>
          </a:xfrm>
        </p:spPr>
        <p:txBody>
          <a:bodyPr wrap="square" anchor="b">
            <a:normAutofit/>
          </a:bodyPr>
          <a:lstStyle>
            <a:lvl1pPr marL="0" indent="0">
              <a:buNone/>
              <a:defRPr sz="28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4" name="内容占位符 3"/>
          <p:cNvSpPr>
            <a:spLocks noGrp="1"/>
          </p:cNvSpPr>
          <p:nvPr>
            <p:ph sz="half" idx="2"/>
            <p:custDataLst>
              <p:tags r:id="rId3"/>
            </p:custDataLst>
          </p:nvPr>
        </p:nvSpPr>
        <p:spPr>
          <a:xfrm>
            <a:off x="520780" y="2066355"/>
            <a:ext cx="3868340" cy="4128388"/>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4733449" y="1354875"/>
            <a:ext cx="3887391" cy="540000"/>
          </a:xfrm>
        </p:spPr>
        <p:txBody>
          <a:bodyPr wrap="square" anchor="b">
            <a:normAutofit/>
          </a:bodyPr>
          <a:lstStyle>
            <a:lvl1pPr marL="0" indent="0">
              <a:buNone/>
              <a:defRPr sz="28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6" name="内容占位符 5"/>
          <p:cNvSpPr>
            <a:spLocks noGrp="1"/>
          </p:cNvSpPr>
          <p:nvPr>
            <p:ph sz="quarter" idx="4"/>
            <p:custDataLst>
              <p:tags r:id="rId5"/>
            </p:custDataLst>
          </p:nvPr>
        </p:nvSpPr>
        <p:spPr>
          <a:xfrm>
            <a:off x="4733449" y="2051750"/>
            <a:ext cx="3887391" cy="4128388"/>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6" name="标题 5"/>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28650" y="360000"/>
            <a:ext cx="7886700" cy="581760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521494" y="1296035"/>
            <a:ext cx="8100060" cy="575945"/>
          </a:xfrm>
        </p:spPr>
        <p:txBody>
          <a:bodyPr wrap="square" anchor="t">
            <a:normAutofit/>
          </a:bodyPr>
          <a:lstStyle>
            <a:lvl1pPr marL="0" indent="0">
              <a:buNone/>
              <a:defRPr sz="2800" b="0">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355759" y="1206000"/>
            <a:ext cx="8432959" cy="1999615"/>
          </a:xfrm>
        </p:spPr>
        <p:txBody>
          <a:bodyPr wrap="square" anchor="b">
            <a:normAutofit/>
          </a:bodyPr>
          <a:lstStyle>
            <a:lvl1pPr algn="ctr">
              <a:lnSpc>
                <a:spcPct val="100000"/>
              </a:lnSpc>
              <a:defRPr sz="6800">
                <a:latin typeface="+mj-ea"/>
                <a:ea typeface="+mj-ea"/>
                <a:cs typeface="+mj-ea"/>
                <a:sym typeface="+mj-ea"/>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a:xfrm>
            <a:off x="6457950" y="6356350"/>
            <a:ext cx="20574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6"/>
            </p:custDataLst>
          </p:nvPr>
        </p:nvSpPr>
        <p:spPr>
          <a:xfrm>
            <a:off x="3141238" y="3722400"/>
            <a:ext cx="2862000" cy="745490"/>
          </a:xfrm>
          <a:prstGeom prst="roundRect">
            <a:avLst>
              <a:gd name="adj" fmla="val 50000"/>
            </a:avLst>
          </a:prstGeom>
          <a:solidFill>
            <a:schemeClr val="accent1"/>
          </a:solidFill>
        </p:spPr>
        <p:txBody>
          <a:bodyPr wrap="square" anchor="ctr">
            <a:normAutofit/>
          </a:bodyPr>
          <a:lstStyle>
            <a:lvl1pPr marL="0" indent="0" algn="ctr">
              <a:lnSpc>
                <a:spcPct val="100000"/>
              </a:lnSpc>
              <a:buNone/>
              <a:defRPr sz="2400" b="1">
                <a:solidFill>
                  <a:schemeClr val="lt1">
                    <a:lumMod val="100000"/>
                  </a:schemeClr>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521018" y="676910"/>
            <a:ext cx="8100060" cy="53594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521018" y="1435735"/>
            <a:ext cx="8099584" cy="4742180"/>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5"/>
            </p:custDataLst>
          </p:nvPr>
        </p:nvSpPr>
        <p:spPr>
          <a:xfrm>
            <a:off x="521018" y="6356350"/>
            <a:ext cx="20574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6565583" y="6356350"/>
            <a:ext cx="20574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3200" b="1" kern="1200">
          <a:solidFill>
            <a:schemeClr val="tx1"/>
          </a:solidFill>
          <a:latin typeface="+mj-ea"/>
          <a:ea typeface="+mj-ea"/>
          <a:cs typeface="+mn-ea"/>
          <a:sym typeface="+mn-ea"/>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tags" Target="../tags/tag62.xml"/><Relationship Id="rId1" Type="http://schemas.openxmlformats.org/officeDocument/2006/relationships/tags" Target="../tags/tag6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s>
</file>

<file path=ppt/slides/_rels/slide11.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3" Type="http://schemas.openxmlformats.org/officeDocument/2006/relationships/slideLayout" Target="../slideLayouts/slideLayout18.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tags" Target="../tags/tag149.xml"/></Relationships>
</file>

<file path=ppt/slides/_rels/slide12.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3" Type="http://schemas.openxmlformats.org/officeDocument/2006/relationships/slideLayout" Target="../slideLayouts/slideLayout18.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tags" Target="../tags/tag161.xml"/></Relationships>
</file>

<file path=ppt/slides/_rels/slide13.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3" Type="http://schemas.openxmlformats.org/officeDocument/2006/relationships/slideLayout" Target="../slideLayouts/slideLayout18.xml"/><Relationship Id="rId12" Type="http://schemas.openxmlformats.org/officeDocument/2006/relationships/tags" Target="../tags/tag184.xml"/><Relationship Id="rId11" Type="http://schemas.openxmlformats.org/officeDocument/2006/relationships/tags" Target="../tags/tag183.xml"/><Relationship Id="rId10" Type="http://schemas.openxmlformats.org/officeDocument/2006/relationships/tags" Target="../tags/tag182.xml"/><Relationship Id="rId1" Type="http://schemas.openxmlformats.org/officeDocument/2006/relationships/tags" Target="../tags/tag173.xml"/></Relationships>
</file>

<file path=ppt/slides/_rels/slide14.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6" Type="http://schemas.openxmlformats.org/officeDocument/2006/relationships/vmlDrawing" Target="../drawings/vmlDrawing1.vml"/><Relationship Id="rId15" Type="http://schemas.openxmlformats.org/officeDocument/2006/relationships/slideLayout" Target="../slideLayouts/slideLayout18.xml"/><Relationship Id="rId14" Type="http://schemas.openxmlformats.org/officeDocument/2006/relationships/tags" Target="../tags/tag196.xml"/><Relationship Id="rId13" Type="http://schemas.openxmlformats.org/officeDocument/2006/relationships/image" Target="../media/image2.wmf"/><Relationship Id="rId12" Type="http://schemas.openxmlformats.org/officeDocument/2006/relationships/oleObject" Target="../embeddings/oleObject1.bin"/><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5.xml"/></Relationships>
</file>

<file path=ppt/slides/_rels/slide15.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3" Type="http://schemas.openxmlformats.org/officeDocument/2006/relationships/slideLayout" Target="../slideLayouts/slideLayout18.xml"/><Relationship Id="rId12" Type="http://schemas.openxmlformats.org/officeDocument/2006/relationships/tags" Target="../tags/tag208.xml"/><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tags" Target="../tags/tag197.xml"/></Relationships>
</file>

<file path=ppt/slides/_rels/slide16.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3" Type="http://schemas.openxmlformats.org/officeDocument/2006/relationships/slideLayout" Target="../slideLayouts/slideLayout18.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tags" Target="../tags/tag209.xml"/></Relationships>
</file>

<file path=ppt/slides/_rels/slide17.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tags" Target="../tags/tag222.xml"/><Relationship Id="rId13" Type="http://schemas.openxmlformats.org/officeDocument/2006/relationships/slideLayout" Target="../slideLayouts/slideLayout18.xml"/><Relationship Id="rId12" Type="http://schemas.openxmlformats.org/officeDocument/2006/relationships/tags" Target="../tags/tag232.xml"/><Relationship Id="rId11" Type="http://schemas.openxmlformats.org/officeDocument/2006/relationships/tags" Target="../tags/tag231.xml"/><Relationship Id="rId10" Type="http://schemas.openxmlformats.org/officeDocument/2006/relationships/tags" Target="../tags/tag230.xml"/><Relationship Id="rId1" Type="http://schemas.openxmlformats.org/officeDocument/2006/relationships/tags" Target="../tags/tag221.xml"/></Relationships>
</file>

<file path=ppt/slides/_rels/slide18.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3" Type="http://schemas.openxmlformats.org/officeDocument/2006/relationships/slideLayout" Target="../slideLayouts/slideLayout18.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_rels/slide19.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3" Type="http://schemas.openxmlformats.org/officeDocument/2006/relationships/slideLayout" Target="../slideLayouts/slideLayout18.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5.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notesSlide" Target="../notesSlides/notesSlide2.xml"/><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3" Type="http://schemas.openxmlformats.org/officeDocument/2006/relationships/slideLayout" Target="../slideLayouts/slideLayout18.xml"/><Relationship Id="rId12" Type="http://schemas.openxmlformats.org/officeDocument/2006/relationships/tags" Target="../tags/tag268.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tags" Target="../tags/tag257.xml"/></Relationships>
</file>

<file path=ppt/slides/_rels/slide21.xml.rels><?xml version="1.0" encoding="UTF-8" standalone="yes"?>
<Relationships xmlns="http://schemas.openxmlformats.org/package/2006/relationships"><Relationship Id="rId9" Type="http://schemas.openxmlformats.org/officeDocument/2006/relationships/tags" Target="../tags/tag277.xml"/><Relationship Id="rId8" Type="http://schemas.openxmlformats.org/officeDocument/2006/relationships/tags" Target="../tags/tag276.xml"/><Relationship Id="rId7" Type="http://schemas.openxmlformats.org/officeDocument/2006/relationships/tags" Target="../tags/tag275.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tags" Target="../tags/tag270.xml"/><Relationship Id="rId13" Type="http://schemas.openxmlformats.org/officeDocument/2006/relationships/slideLayout" Target="../slideLayouts/slideLayout18.xml"/><Relationship Id="rId12" Type="http://schemas.openxmlformats.org/officeDocument/2006/relationships/tags" Target="../tags/tag280.xml"/><Relationship Id="rId11" Type="http://schemas.openxmlformats.org/officeDocument/2006/relationships/tags" Target="../tags/tag279.xml"/><Relationship Id="rId10" Type="http://schemas.openxmlformats.org/officeDocument/2006/relationships/tags" Target="../tags/tag278.xml"/><Relationship Id="rId1" Type="http://schemas.openxmlformats.org/officeDocument/2006/relationships/tags" Target="../tags/tag269.xml"/></Relationships>
</file>

<file path=ppt/slides/_rels/slide22.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3" Type="http://schemas.openxmlformats.org/officeDocument/2006/relationships/slideLayout" Target="../slideLayouts/slideLayout18.xml"/><Relationship Id="rId12" Type="http://schemas.openxmlformats.org/officeDocument/2006/relationships/tags" Target="../tags/tag292.xml"/><Relationship Id="rId11" Type="http://schemas.openxmlformats.org/officeDocument/2006/relationships/tags" Target="../tags/tag291.xml"/><Relationship Id="rId10" Type="http://schemas.openxmlformats.org/officeDocument/2006/relationships/tags" Target="../tags/tag290.xml"/><Relationship Id="rId1" Type="http://schemas.openxmlformats.org/officeDocument/2006/relationships/tags" Target="../tags/tag281.xml"/></Relationships>
</file>

<file path=ppt/slides/_rels/slide23.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3" Type="http://schemas.openxmlformats.org/officeDocument/2006/relationships/slideLayout" Target="../slideLayouts/slideLayout18.xml"/><Relationship Id="rId12" Type="http://schemas.openxmlformats.org/officeDocument/2006/relationships/tags" Target="../tags/tag304.xml"/><Relationship Id="rId11" Type="http://schemas.openxmlformats.org/officeDocument/2006/relationships/tags" Target="../tags/tag303.xml"/><Relationship Id="rId10" Type="http://schemas.openxmlformats.org/officeDocument/2006/relationships/tags" Target="../tags/tag302.xml"/><Relationship Id="rId1" Type="http://schemas.openxmlformats.org/officeDocument/2006/relationships/tags" Target="../tags/tag293.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tags" Target="../tags/tag306.xml"/><Relationship Id="rId2" Type="http://schemas.openxmlformats.org/officeDocument/2006/relationships/image" Target="../media/image3.jpeg"/><Relationship Id="rId1" Type="http://schemas.openxmlformats.org/officeDocument/2006/relationships/tags" Target="../tags/tag305.xml"/></Relationships>
</file>

<file path=ppt/slides/_rels/slide3.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3" Type="http://schemas.openxmlformats.org/officeDocument/2006/relationships/slideLayout" Target="../slideLayouts/slideLayout18.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tags" Target="../tags/tag71.xml"/></Relationships>
</file>

<file path=ppt/slides/_rels/slide4.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3" Type="http://schemas.openxmlformats.org/officeDocument/2006/relationships/slideLayout" Target="../slideLayouts/slideLayout18.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3.xml"/></Relationships>
</file>

<file path=ppt/slides/_rels/slide5.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3" Type="http://schemas.openxmlformats.org/officeDocument/2006/relationships/slideLayout" Target="../slideLayouts/slideLayout18.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5.xml"/></Relationships>
</file>

<file path=ppt/slides/_rels/slide6.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3" Type="http://schemas.openxmlformats.org/officeDocument/2006/relationships/slideLayout" Target="../slideLayouts/slideLayout18.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7.xml"/></Relationships>
</file>

<file path=ppt/slides/_rels/slide7.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3" Type="http://schemas.openxmlformats.org/officeDocument/2006/relationships/slideLayout" Target="../slideLayouts/slideLayout18.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tags" Target="../tags/tag119.xml"/></Relationships>
</file>

<file path=ppt/slides/_rels/slide8.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3" Type="http://schemas.openxmlformats.org/officeDocument/2006/relationships/slideLayout" Target="../slideLayouts/slideLayout18.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tags" Target="../tags/tag13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descr="7b0a2020202022776f7264617274223a2022220a7d0a"/>
          <p:cNvSpPr>
            <a:spLocks noGrp="1"/>
          </p:cNvSpPr>
          <p:nvPr>
            <p:ph type="ctrTitle"/>
            <p:custDataLst>
              <p:tags r:id="rId1"/>
            </p:custDataLst>
          </p:nvPr>
        </p:nvSpPr>
        <p:spPr>
          <a:xfrm>
            <a:off x="395605" y="2204720"/>
            <a:ext cx="8432800" cy="1120140"/>
          </a:xfrm>
        </p:spPr>
        <p:txBody>
          <a:bodyPr>
            <a:normAutofit fontScale="90000"/>
            <a:scene3d>
              <a:camera prst="orthographicFront"/>
              <a:lightRig rig="threePt" dir="t"/>
            </a:scene3d>
          </a:bodyPr>
          <a:lstStyle/>
          <a:p>
            <a:r>
              <a:rPr lang="zh-CN" altLang="en-US" sz="4800">
                <a:solidFill>
                  <a:schemeClr val="tx1"/>
                </a:solidFill>
                <a:effectLst>
                  <a:outerShdw blurRad="38100" dist="19050" dir="2700000" algn="tl" rotWithShape="0">
                    <a:schemeClr val="dk1">
                      <a:alpha val="40000"/>
                    </a:schemeClr>
                  </a:outerShdw>
                </a:effectLst>
                <a:latin typeface="华康俪金黑W8" panose="020B0809000000000000" charset="-122"/>
                <a:ea typeface="华康俪金黑W8" panose="020B0809000000000000" charset="-122"/>
              </a:rPr>
              <a:t>燃气企业安全生产标准化实施</a:t>
            </a:r>
            <a:br>
              <a:rPr lang="zh-CN" altLang="en-US" sz="4800">
                <a:solidFill>
                  <a:schemeClr val="tx1"/>
                </a:solidFill>
                <a:effectLst>
                  <a:outerShdw blurRad="38100" dist="19050" dir="2700000" algn="tl" rotWithShape="0">
                    <a:schemeClr val="dk1">
                      <a:alpha val="40000"/>
                    </a:schemeClr>
                  </a:outerShdw>
                </a:effectLst>
                <a:latin typeface="华康俪金黑W8" panose="020B0809000000000000" charset="-122"/>
                <a:ea typeface="华康俪金黑W8" panose="020B0809000000000000" charset="-122"/>
              </a:rPr>
            </a:br>
            <a:r>
              <a:rPr lang="zh-CN" altLang="en-US" sz="4800">
                <a:solidFill>
                  <a:schemeClr val="tx1"/>
                </a:solidFill>
                <a:effectLst>
                  <a:outerShdw blurRad="38100" dist="19050" dir="2700000" algn="tl" rotWithShape="0">
                    <a:schemeClr val="dk1">
                      <a:alpha val="40000"/>
                    </a:schemeClr>
                  </a:outerShdw>
                </a:effectLst>
                <a:latin typeface="华康俪金黑W8" panose="020B0809000000000000" charset="-122"/>
                <a:ea typeface="华康俪金黑W8" panose="020B0809000000000000" charset="-122"/>
              </a:rPr>
              <a:t>要点介绍</a:t>
            </a:r>
            <a:endParaRPr lang="zh-CN" altLang="en-US" sz="4800">
              <a:solidFill>
                <a:schemeClr val="tx1"/>
              </a:solidFill>
              <a:effectLst>
                <a:outerShdw blurRad="38100" dist="19050" dir="2700000" algn="tl" rotWithShape="0">
                  <a:schemeClr val="dk1">
                    <a:alpha val="40000"/>
                  </a:schemeClr>
                </a:outerShdw>
              </a:effectLst>
              <a:latin typeface="华康俪金黑W8" panose="020B0809000000000000" charset="-122"/>
              <a:ea typeface="华康俪金黑W8" panose="020B0809000000000000" charset="-122"/>
            </a:endParaRPr>
          </a:p>
        </p:txBody>
      </p:sp>
      <p:sp>
        <p:nvSpPr>
          <p:cNvPr id="2" name="文本框 1"/>
          <p:cNvSpPr txBox="1"/>
          <p:nvPr/>
        </p:nvSpPr>
        <p:spPr>
          <a:xfrm>
            <a:off x="2507615" y="4220845"/>
            <a:ext cx="4208780" cy="795655"/>
          </a:xfrm>
          <a:prstGeom prst="rect">
            <a:avLst/>
          </a:prstGeom>
          <a:noFill/>
        </p:spPr>
        <p:txBody>
          <a:bodyPr wrap="square" rtlCol="0">
            <a:noAutofit/>
          </a:bodyPr>
          <a:p>
            <a:pPr algn="ctr">
              <a:lnSpc>
                <a:spcPct val="150000"/>
              </a:lnSpc>
            </a:pPr>
            <a:r>
              <a:rPr lang="zh-CN" altLang="en-US" sz="2400">
                <a:latin typeface="黑体" panose="02010609060101010101" charset="-122"/>
                <a:ea typeface="黑体" panose="02010609060101010101" charset="-122"/>
              </a:rPr>
              <a:t>黑龙江省燃气协会</a:t>
            </a:r>
            <a:endParaRPr lang="zh-CN" altLang="en-US" sz="2400">
              <a:latin typeface="黑体" panose="02010609060101010101" charset="-122"/>
              <a:ea typeface="黑体" panose="02010609060101010101" charset="-122"/>
            </a:endParaRPr>
          </a:p>
          <a:p>
            <a:pPr algn="ctr">
              <a:lnSpc>
                <a:spcPct val="150000"/>
              </a:lnSpc>
            </a:pPr>
            <a:r>
              <a:rPr lang="zh-CN" altLang="en-US" sz="2400">
                <a:latin typeface="黑体" panose="02010609060101010101" charset="-122"/>
                <a:ea typeface="黑体" panose="02010609060101010101" charset="-122"/>
              </a:rPr>
              <a:t>黄艳</a:t>
            </a:r>
            <a:endParaRPr lang="zh-CN" altLang="en-US" sz="2400">
              <a:latin typeface="黑体" panose="02010609060101010101" charset="-122"/>
              <a:ea typeface="黑体" panose="02010609060101010101"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custDataLst>
              <p:tags r:id="rId1"/>
            </p:custDataLst>
          </p:nvPr>
        </p:nvSpPr>
        <p:spPr>
          <a:xfrm>
            <a:off x="521018" y="908685"/>
            <a:ext cx="8100060" cy="535940"/>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b="1" kern="1200">
                <a:solidFill>
                  <a:srgbClr val="000000"/>
                </a:solidFill>
                <a:latin typeface="+mj-ea"/>
                <a:ea typeface="+mj-ea"/>
                <a:cs typeface="+mn-ea"/>
                <a:sym typeface="+mn-ea"/>
              </a:defRPr>
            </a:lvl1pPr>
          </a:lstStyle>
          <a:p>
            <a:r>
              <a:rPr lang="zh-CN" altLang="en-US"/>
              <a:t>主要内容</a:t>
            </a:r>
            <a:endParaRPr lang="zh-CN" altLang="en-US"/>
          </a:p>
        </p:txBody>
      </p: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graphicFrame>
        <p:nvGraphicFramePr>
          <p:cNvPr id="2" name="表格 1"/>
          <p:cNvGraphicFramePr/>
          <p:nvPr>
            <p:custDataLst>
              <p:tags r:id="rId2"/>
            </p:custDataLst>
          </p:nvPr>
        </p:nvGraphicFramePr>
        <p:xfrm>
          <a:off x="1476375" y="1988820"/>
          <a:ext cx="6111875" cy="3477260"/>
        </p:xfrm>
        <a:graphic>
          <a:graphicData uri="http://schemas.openxmlformats.org/drawingml/2006/table">
            <a:tbl>
              <a:tblPr/>
              <a:tblGrid>
                <a:gridCol w="408305"/>
                <a:gridCol w="2650490"/>
                <a:gridCol w="3053080"/>
              </a:tblGrid>
              <a:tr h="230505">
                <a:tc gridSpan="3">
                  <a:txBody>
                    <a:bodyPr/>
                    <a:p>
                      <a:pPr algn="ctr" fontAlgn="t"/>
                      <a:r>
                        <a:rPr lang="zh-CN" altLang="en-US" sz="1400" b="1" i="0">
                          <a:solidFill>
                            <a:srgbClr val="000000"/>
                          </a:solidFill>
                          <a:latin typeface="黑体" panose="02010609060101010101" charset="-122"/>
                          <a:ea typeface="黑体" panose="02010609060101010101" charset="-122"/>
                        </a:rPr>
                        <a:t>管道燃气和</a:t>
                      </a:r>
                      <a:r>
                        <a:rPr lang="en-US" altLang="zh-CN" sz="1400" b="1" i="0">
                          <a:solidFill>
                            <a:srgbClr val="000000"/>
                          </a:solidFill>
                          <a:latin typeface="黑体" panose="02010609060101010101" charset="-122"/>
                          <a:ea typeface="黑体" panose="02010609060101010101" charset="-122"/>
                        </a:rPr>
                        <a:t>CNG</a:t>
                      </a:r>
                      <a:r>
                        <a:rPr lang="zh-CN" altLang="en-US" sz="1400" b="1" i="0">
                          <a:solidFill>
                            <a:srgbClr val="000000"/>
                          </a:solidFill>
                          <a:latin typeface="黑体" panose="02010609060101010101" charset="-122"/>
                          <a:ea typeface="黑体" panose="02010609060101010101" charset="-122"/>
                        </a:rPr>
                        <a:t>、</a:t>
                      </a:r>
                      <a:r>
                        <a:rPr lang="en-US" altLang="zh-CN" sz="1400" b="1" i="0">
                          <a:solidFill>
                            <a:srgbClr val="000000"/>
                          </a:solidFill>
                          <a:latin typeface="黑体" panose="02010609060101010101" charset="-122"/>
                          <a:ea typeface="黑体" panose="02010609060101010101" charset="-122"/>
                        </a:rPr>
                        <a:t>LNG </a:t>
                      </a:r>
                      <a:r>
                        <a:rPr lang="zh-CN" altLang="en-US" sz="1400" b="1" i="0">
                          <a:solidFill>
                            <a:srgbClr val="000000"/>
                          </a:solidFill>
                          <a:latin typeface="黑体" panose="02010609060101010101" charset="-122"/>
                          <a:ea typeface="黑体" panose="02010609060101010101" charset="-122"/>
                        </a:rPr>
                        <a:t>经营企业安全生产标准化评审细则要素表</a:t>
                      </a:r>
                      <a:endParaRPr lang="zh-CN" altLang="en-US" sz="1400" b="1" i="0">
                        <a:solidFill>
                          <a:srgbClr val="000000"/>
                        </a:solidFill>
                        <a:latin typeface="黑体" panose="02010609060101010101" charset="-122"/>
                        <a:ea typeface="黑体" panose="02010609060101010101" charset="-122"/>
                      </a:endParaRPr>
                    </a:p>
                  </a:txBody>
                  <a:tcPr marL="9842" marR="9842" marT="9842" marB="0" anchor="t" anchorCtr="0">
                    <a:lnL>
                      <a:noFill/>
                    </a:lnL>
                    <a:lnR>
                      <a:noFill/>
                    </a:lnR>
                    <a:lnT>
                      <a:noFill/>
                    </a:lnT>
                    <a:lnB w="6350" cap="flat" cmpd="sng">
                      <a:solidFill>
                        <a:srgbClr val="000000"/>
                      </a:solidFill>
                      <a:prstDash val="solid"/>
                      <a:headEnd type="none" w="med" len="med"/>
                      <a:tailEnd type="none" w="med" len="med"/>
                    </a:lnB>
                    <a:noFill/>
                  </a:tcPr>
                </a:tc>
                <a:tc hMerge="1">
                  <a:tcPr>
                    <a:lnT>
                      <a:noFill/>
                    </a:lnT>
                    <a:lnB w="6350" cap="flat" cmpd="sng">
                      <a:solidFill>
                        <a:srgbClr val="000000"/>
                      </a:solidFill>
                      <a:prstDash val="solid"/>
                      <a:headEnd type="none" w="med" len="med"/>
                      <a:tailEnd type="none" w="med" len="med"/>
                    </a:lnB>
                  </a:tcPr>
                </a:tc>
                <a:tc hMerge="1">
                  <a:tcPr>
                    <a:lnR>
                      <a:noFill/>
                    </a:lnR>
                    <a:lnT>
                      <a:noFill/>
                    </a:lnT>
                    <a:lnB w="6350" cap="flat" cmpd="sng">
                      <a:solidFill>
                        <a:srgbClr val="000000"/>
                      </a:solidFill>
                      <a:prstDash val="solid"/>
                      <a:headEnd type="none" w="med" len="med"/>
                      <a:tailEnd type="none" w="med" len="med"/>
                    </a:lnB>
                  </a:tcPr>
                </a:tc>
              </a:tr>
              <a:tr h="231775">
                <a:tc>
                  <a:txBody>
                    <a:bodyPr/>
                    <a:p>
                      <a:pPr algn="ctr" fontAlgn="ctr"/>
                      <a:r>
                        <a:rPr lang="zh-CN" altLang="en-US" sz="1200" b="1" i="0">
                          <a:solidFill>
                            <a:srgbClr val="000000"/>
                          </a:solidFill>
                          <a:latin typeface="Times New Roman" panose="02020603050405020304" charset="0"/>
                          <a:ea typeface="宋体" panose="02010600030101010101" pitchFamily="2" charset="-122"/>
                        </a:rPr>
                        <a:t>序号</a:t>
                      </a:r>
                      <a:endParaRPr lang="zh-CN" altLang="en-US" sz="1200" b="1"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Times New Roman" panose="02020603050405020304" charset="0"/>
                          <a:ea typeface="宋体" panose="02010600030101010101" pitchFamily="2" charset="-122"/>
                        </a:rPr>
                        <a:t>一级要素</a:t>
                      </a:r>
                      <a:endParaRPr lang="zh-CN" altLang="en-US" sz="1200" b="1"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Times New Roman" panose="02020603050405020304" charset="0"/>
                          <a:ea typeface="宋体" panose="02010600030101010101" pitchFamily="2" charset="-122"/>
                        </a:rPr>
                        <a:t>二级要素</a:t>
                      </a:r>
                      <a:endParaRPr lang="zh-CN" altLang="en-US" sz="1200" b="1"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1775">
                <a:tc rowSpan="4">
                  <a:txBody>
                    <a:bodyPr/>
                    <a:p>
                      <a:pPr algn="ctr" fontAlgn="ct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5 </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4">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安全风险管控及隐患排查治理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(140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安全风险管理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(35</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24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重大危险源辨识与管理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(40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11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隐患排查治理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(60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24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预测预警</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(5</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2410">
                <a:tc rowSpan="3">
                  <a:txBody>
                    <a:bodyPr/>
                    <a:p>
                      <a:pPr algn="ctr" fontAlgn="ct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6 </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3">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应急管理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(60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应急准备</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(40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11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应急处置</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(15</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24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应急评估</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(5</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1775">
                <a:tc rowSpan="3">
                  <a:txBody>
                    <a:bodyPr/>
                    <a:p>
                      <a:pPr algn="ctr" fontAlgn="ct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7 </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3">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事故事件</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(30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报告</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17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调查和处理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17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2410">
                <a:tc rowSpan="2">
                  <a:txBody>
                    <a:bodyPr/>
                    <a:p>
                      <a:pPr algn="ctr" fontAlgn="ct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8 </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2">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持续改进</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(20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绩效评定</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11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持续改进</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32410">
                <a:tc gridSpan="2">
                  <a:txBody>
                    <a:bodyPr/>
                    <a:p>
                      <a:pPr algn="ctr" fontAlgn="ctr"/>
                      <a:r>
                        <a:rPr lang="zh-CN" altLang="en-US" sz="1200" b="1" i="0">
                          <a:solidFill>
                            <a:srgbClr val="000000"/>
                          </a:solidFill>
                          <a:latin typeface="Times New Roman" panose="02020603050405020304" charset="0"/>
                          <a:ea typeface="宋体" panose="02010600030101010101" pitchFamily="2" charset="-122"/>
                        </a:rPr>
                        <a:t>合计</a:t>
                      </a:r>
                      <a:endParaRPr lang="zh-CN" altLang="en-US" sz="1200" b="1"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en-US" altLang="zh-CN" sz="1200" b="1" i="0">
                          <a:solidFill>
                            <a:srgbClr val="000000"/>
                          </a:solidFill>
                          <a:latin typeface="Times New Roman" panose="02020603050405020304" charset="0"/>
                          <a:ea typeface="宋体" panose="02010600030101010101" pitchFamily="2" charset="-122"/>
                          <a:cs typeface="Times New Roman" panose="02020603050405020304" charset="0"/>
                        </a:rPr>
                        <a:t>1000</a:t>
                      </a:r>
                      <a:r>
                        <a:rPr lang="zh-CN" altLang="en-US" sz="1200" b="1" i="0">
                          <a:solidFill>
                            <a:srgbClr val="000000"/>
                          </a:solidFill>
                          <a:latin typeface="Times New Roman" panose="02020603050405020304" charset="0"/>
                          <a:ea typeface="宋体" panose="02010600030101010101" pitchFamily="2" charset="-122"/>
                          <a:cs typeface="Times New Roman" panose="02020603050405020304" charset="0"/>
                        </a:rPr>
                        <a:t>分</a:t>
                      </a:r>
                      <a:endParaRPr lang="zh-CN" altLang="en-US" sz="1200" b="1"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76568" y="1096645"/>
            <a:ext cx="8100060" cy="535940"/>
          </a:xfrm>
        </p:spPr>
        <p:txBody>
          <a:bodyPr/>
          <a:p>
            <a:r>
              <a:rPr lang="zh-CN" altLang="en-US"/>
              <a:t>主要内容</a:t>
            </a:r>
            <a:endParaRPr lang="zh-CN" altLang="en-US"/>
          </a:p>
        </p:txBody>
      </p:sp>
      <p:sp>
        <p:nvSpPr>
          <p:cNvPr id="9" name="文本框 8"/>
          <p:cNvSpPr txBox="1"/>
          <p:nvPr/>
        </p:nvSpPr>
        <p:spPr>
          <a:xfrm>
            <a:off x="819785" y="2548890"/>
            <a:ext cx="7127240" cy="2159000"/>
          </a:xfrm>
          <a:prstGeom prst="rect">
            <a:avLst/>
          </a:prstGeom>
          <a:noFill/>
        </p:spPr>
        <p:txBody>
          <a:bodyPr wrap="square" rtlCol="0" anchor="t">
            <a:noAutofit/>
          </a:bodyPr>
          <a:p>
            <a:r>
              <a:rPr lang="zh-CN" altLang="en-US" sz="1600" dirty="0">
                <a:ln>
                  <a:noFill/>
                  <a:prstDash val="sysDot"/>
                </a:ln>
                <a:latin typeface="+mn-ea"/>
                <a:ea typeface="+mn-ea"/>
                <a:cs typeface="+mn-ea"/>
                <a:sym typeface="+mn-ea"/>
              </a:rPr>
              <a:t>制度化管理</a:t>
            </a:r>
            <a:endParaRPr lang="zh-CN" altLang="en-US" sz="1600" dirty="0">
              <a:ln>
                <a:noFill/>
                <a:prstDash val="sysDot"/>
              </a:ln>
              <a:latin typeface="+mn-ea"/>
              <a:ea typeface="+mn-ea"/>
              <a:cs typeface="+mn-ea"/>
              <a:sym typeface="+mn-ea"/>
            </a:endParaRPr>
          </a:p>
          <a:p>
            <a:endParaRPr lang="zh-CN" altLang="en-US" sz="1600" dirty="0">
              <a:ln>
                <a:noFill/>
                <a:prstDash val="sysDot"/>
              </a:ln>
              <a:latin typeface="+mn-ea"/>
              <a:ea typeface="+mn-ea"/>
              <a:cs typeface="+mn-ea"/>
              <a:sym typeface="+mn-ea"/>
            </a:endParaRPr>
          </a:p>
          <a:p>
            <a:r>
              <a:rPr lang="zh-CN" altLang="en-US" sz="1600" dirty="0">
                <a:ln>
                  <a:noFill/>
                  <a:prstDash val="sysDot"/>
                </a:ln>
                <a:latin typeface="+mn-ea"/>
                <a:ea typeface="+mn-ea"/>
                <a:cs typeface="+mn-ea"/>
                <a:sym typeface="+mn-ea"/>
              </a:rPr>
              <a:t>（</a:t>
            </a:r>
            <a:r>
              <a:rPr lang="en-US" altLang="zh-CN" sz="1600" dirty="0">
                <a:ln>
                  <a:noFill/>
                  <a:prstDash val="sysDot"/>
                </a:ln>
                <a:latin typeface="+mn-ea"/>
                <a:ea typeface="+mn-ea"/>
                <a:cs typeface="+mn-ea"/>
                <a:sym typeface="+mn-ea"/>
              </a:rPr>
              <a:t>1</a:t>
            </a:r>
            <a:r>
              <a:rPr lang="zh-CN" altLang="en-US" sz="1600" dirty="0">
                <a:ln>
                  <a:noFill/>
                  <a:prstDash val="sysDot"/>
                </a:ln>
                <a:latin typeface="+mn-ea"/>
                <a:ea typeface="+mn-ea"/>
                <a:cs typeface="+mn-ea"/>
                <a:sym typeface="+mn-ea"/>
              </a:rPr>
              <a:t>）法规标准识别；</a:t>
            </a:r>
            <a:endParaRPr lang="zh-CN" altLang="en-US" sz="1600" dirty="0">
              <a:ln>
                <a:noFill/>
                <a:prstDash val="sysDot"/>
              </a:ln>
              <a:latin typeface="+mn-ea"/>
              <a:ea typeface="+mn-ea"/>
              <a:cs typeface="+mn-ea"/>
              <a:sym typeface="+mn-ea"/>
            </a:endParaRPr>
          </a:p>
          <a:p>
            <a:r>
              <a:rPr lang="zh-CN" altLang="en-US" sz="1600" dirty="0">
                <a:ln>
                  <a:noFill/>
                  <a:prstDash val="sysDot"/>
                </a:ln>
                <a:latin typeface="+mn-ea"/>
                <a:ea typeface="+mn-ea"/>
                <a:cs typeface="+mn-ea"/>
                <a:sym typeface="+mn-ea"/>
              </a:rPr>
              <a:t>（</a:t>
            </a:r>
            <a:r>
              <a:rPr lang="en-US" altLang="zh-CN" sz="1600" dirty="0">
                <a:ln>
                  <a:noFill/>
                  <a:prstDash val="sysDot"/>
                </a:ln>
                <a:latin typeface="+mn-ea"/>
                <a:ea typeface="+mn-ea"/>
                <a:cs typeface="+mn-ea"/>
                <a:sym typeface="+mn-ea"/>
              </a:rPr>
              <a:t>2</a:t>
            </a:r>
            <a:r>
              <a:rPr lang="zh-CN" altLang="en-US" sz="1600" dirty="0">
                <a:ln>
                  <a:noFill/>
                  <a:prstDash val="sysDot"/>
                </a:ln>
                <a:latin typeface="+mn-ea"/>
                <a:ea typeface="+mn-ea"/>
                <a:cs typeface="+mn-ea"/>
                <a:sym typeface="+mn-ea"/>
              </a:rPr>
              <a:t>）规章制度；</a:t>
            </a:r>
            <a:endParaRPr lang="zh-CN" altLang="en-US" sz="1600" dirty="0">
              <a:ln>
                <a:noFill/>
                <a:prstDash val="sysDot"/>
              </a:ln>
              <a:latin typeface="+mn-ea"/>
              <a:ea typeface="+mn-ea"/>
              <a:cs typeface="+mn-ea"/>
              <a:sym typeface="+mn-ea"/>
            </a:endParaRPr>
          </a:p>
          <a:p>
            <a:r>
              <a:rPr lang="zh-CN" altLang="en-US" sz="1600" dirty="0">
                <a:ln>
                  <a:noFill/>
                  <a:prstDash val="sysDot"/>
                </a:ln>
                <a:latin typeface="+mn-ea"/>
                <a:ea typeface="+mn-ea"/>
                <a:cs typeface="+mn-ea"/>
                <a:sym typeface="+mn-ea"/>
              </a:rPr>
              <a:t>（</a:t>
            </a:r>
            <a:r>
              <a:rPr lang="en-US" altLang="zh-CN" sz="1600" dirty="0">
                <a:ln>
                  <a:noFill/>
                  <a:prstDash val="sysDot"/>
                </a:ln>
                <a:latin typeface="+mn-ea"/>
                <a:ea typeface="+mn-ea"/>
                <a:cs typeface="+mn-ea"/>
                <a:sym typeface="+mn-ea"/>
              </a:rPr>
              <a:t>3</a:t>
            </a:r>
            <a:r>
              <a:rPr lang="zh-CN" altLang="en-US" sz="1600" dirty="0">
                <a:ln>
                  <a:noFill/>
                  <a:prstDash val="sysDot"/>
                </a:ln>
                <a:latin typeface="+mn-ea"/>
                <a:ea typeface="+mn-ea"/>
                <a:cs typeface="+mn-ea"/>
                <a:sym typeface="+mn-ea"/>
              </a:rPr>
              <a:t>）操作规程；</a:t>
            </a:r>
            <a:endParaRPr lang="zh-CN" altLang="en-US" sz="1600" dirty="0">
              <a:ln>
                <a:noFill/>
                <a:prstDash val="sysDot"/>
              </a:ln>
              <a:latin typeface="+mn-ea"/>
              <a:ea typeface="+mn-ea"/>
              <a:cs typeface="+mn-ea"/>
              <a:sym typeface="+mn-ea"/>
            </a:endParaRPr>
          </a:p>
          <a:p>
            <a:r>
              <a:rPr lang="zh-CN" altLang="en-US" sz="1600" dirty="0">
                <a:ln>
                  <a:noFill/>
                  <a:prstDash val="sysDot"/>
                </a:ln>
                <a:latin typeface="+mn-ea"/>
                <a:ea typeface="+mn-ea"/>
                <a:cs typeface="+mn-ea"/>
                <a:sym typeface="+mn-ea"/>
              </a:rPr>
              <a:t>（</a:t>
            </a:r>
            <a:r>
              <a:rPr lang="en-US" altLang="zh-CN" sz="1600" dirty="0">
                <a:ln>
                  <a:noFill/>
                  <a:prstDash val="sysDot"/>
                </a:ln>
                <a:latin typeface="+mn-ea"/>
                <a:ea typeface="+mn-ea"/>
                <a:cs typeface="+mn-ea"/>
                <a:sym typeface="+mn-ea"/>
              </a:rPr>
              <a:t>4</a:t>
            </a:r>
            <a:r>
              <a:rPr lang="zh-CN" altLang="en-US" sz="1600" dirty="0">
                <a:ln>
                  <a:noFill/>
                  <a:prstDash val="sysDot"/>
                </a:ln>
                <a:latin typeface="+mn-ea"/>
                <a:ea typeface="+mn-ea"/>
                <a:cs typeface="+mn-ea"/>
                <a:sym typeface="+mn-ea"/>
              </a:rPr>
              <a:t>）文档管理</a:t>
            </a:r>
            <a:endParaRPr lang="zh-CN" altLang="en-US" sz="1600" dirty="0">
              <a:ln>
                <a:noFill/>
                <a:prstDash val="sysDot"/>
              </a:ln>
              <a:latin typeface="+mn-ea"/>
              <a:ea typeface="+mn-ea"/>
              <a:cs typeface="+mn-ea"/>
              <a:sym typeface="+mn-ea"/>
            </a:endParaRPr>
          </a:p>
        </p:txBody>
      </p:sp>
    </p:spTree>
    <p:custDataLst>
      <p:tags r:id="rId1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76568" y="1096645"/>
            <a:ext cx="8100060" cy="535940"/>
          </a:xfrm>
        </p:spPr>
        <p:txBody>
          <a:bodyPr/>
          <a:p>
            <a:r>
              <a:rPr lang="zh-CN" altLang="en-US"/>
              <a:t>主要内容</a:t>
            </a:r>
            <a:endParaRPr lang="zh-CN" altLang="en-US"/>
          </a:p>
        </p:txBody>
      </p:sp>
      <p:sp>
        <p:nvSpPr>
          <p:cNvPr id="9" name="文本框 8"/>
          <p:cNvSpPr txBox="1"/>
          <p:nvPr/>
        </p:nvSpPr>
        <p:spPr>
          <a:xfrm>
            <a:off x="705485" y="2707005"/>
            <a:ext cx="7654925" cy="2549525"/>
          </a:xfrm>
          <a:prstGeom prst="rect">
            <a:avLst/>
          </a:prstGeom>
          <a:noFill/>
        </p:spPr>
        <p:txBody>
          <a:bodyPr wrap="square" rtlCol="0" anchor="t">
            <a:noAutofit/>
          </a:bodyPr>
          <a:p>
            <a:pPr algn="ctr"/>
            <a:r>
              <a:rPr lang="zh-CN" altLang="en-US" sz="1600" dirty="0">
                <a:ln>
                  <a:noFill/>
                  <a:prstDash val="sysDot"/>
                </a:ln>
                <a:latin typeface="+mn-ea"/>
                <a:ea typeface="+mn-ea"/>
                <a:cs typeface="+mn-ea"/>
                <a:sym typeface="+mn-ea"/>
              </a:rPr>
              <a:t>法规标准识别</a:t>
            </a:r>
            <a:endParaRPr lang="zh-CN" altLang="en-US" sz="1600" dirty="0">
              <a:ln>
                <a:noFill/>
                <a:prstDash val="sysDot"/>
              </a:ln>
              <a:latin typeface="+mn-ea"/>
              <a:ea typeface="+mn-ea"/>
              <a:cs typeface="+mn-ea"/>
              <a:sym typeface="+mn-ea"/>
            </a:endParaRPr>
          </a:p>
          <a:p>
            <a:pPr algn="ctr"/>
            <a:endParaRPr lang="zh-CN" altLang="en-US" sz="1600" dirty="0">
              <a:ln>
                <a:noFill/>
                <a:prstDash val="sysDot"/>
              </a:ln>
              <a:latin typeface="+mn-ea"/>
              <a:ea typeface="+mn-ea"/>
              <a:cs typeface="+mn-ea"/>
              <a:sym typeface="+mn-ea"/>
            </a:endParaRPr>
          </a:p>
          <a:p>
            <a:pPr algn="l"/>
            <a:r>
              <a:rPr lang="zh-CN" altLang="en-US" sz="1600" b="1" dirty="0">
                <a:ln>
                  <a:noFill/>
                  <a:prstDash val="sysDot"/>
                </a:ln>
                <a:solidFill>
                  <a:srgbClr val="FF0000"/>
                </a:solidFill>
                <a:latin typeface="+mn-ea"/>
                <a:ea typeface="+mn-ea"/>
                <a:cs typeface="+mn-ea"/>
                <a:sym typeface="+mn-ea"/>
              </a:rPr>
              <a:t>考评内容：</a:t>
            </a:r>
            <a:r>
              <a:rPr lang="zh-CN" altLang="en-US" sz="1600" dirty="0">
                <a:ln>
                  <a:noFill/>
                  <a:prstDash val="sysDot"/>
                </a:ln>
                <a:latin typeface="+mn-ea"/>
                <a:ea typeface="+mn-ea"/>
                <a:cs typeface="+mn-ea"/>
                <a:sym typeface="+mn-ea"/>
              </a:rPr>
              <a:t>企业应建立识别和获取适用、现行有效的安全生产和职业卫生法律法规、标准规范的管理制度，明确主管部门，确定获取的渠道、方式。各职能部门和基层单位应及时识别和获取本部门适用的安全生产和职业卫生法律法规、标准规范，向主管部门汇总，建立资料库，及时更新，并发布清单。</a:t>
            </a:r>
            <a:endParaRPr lang="zh-CN" altLang="en-US" sz="1600" dirty="0">
              <a:ln>
                <a:noFill/>
                <a:prstDash val="sysDot"/>
              </a:ln>
              <a:latin typeface="+mn-ea"/>
              <a:ea typeface="+mn-ea"/>
              <a:cs typeface="+mn-ea"/>
              <a:sym typeface="+mn-ea"/>
            </a:endParaRPr>
          </a:p>
          <a:p>
            <a:pPr algn="l">
              <a:buClrTx/>
              <a:buSzTx/>
              <a:buFontTx/>
            </a:pPr>
            <a:endParaRPr lang="zh-CN" altLang="en-US" sz="1600" dirty="0">
              <a:ln>
                <a:noFill/>
                <a:prstDash val="sysDot"/>
              </a:ln>
              <a:latin typeface="+mn-ea"/>
              <a:ea typeface="+mn-ea"/>
              <a:cs typeface="+mn-ea"/>
              <a:sym typeface="+mn-ea"/>
            </a:endParaRPr>
          </a:p>
        </p:txBody>
      </p:sp>
    </p:spTree>
    <p:custDataLst>
      <p:tags r:id="rId1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76568" y="1096645"/>
            <a:ext cx="8100060" cy="535940"/>
          </a:xfrm>
        </p:spPr>
        <p:txBody>
          <a:bodyPr/>
          <a:p>
            <a:r>
              <a:rPr lang="zh-CN" altLang="en-US"/>
              <a:t>主要内容</a:t>
            </a:r>
            <a:endParaRPr lang="zh-CN" altLang="en-US"/>
          </a:p>
        </p:txBody>
      </p:sp>
      <p:sp>
        <p:nvSpPr>
          <p:cNvPr id="9" name="文本框 8"/>
          <p:cNvSpPr txBox="1"/>
          <p:nvPr/>
        </p:nvSpPr>
        <p:spPr>
          <a:xfrm>
            <a:off x="761365" y="2348865"/>
            <a:ext cx="7543165" cy="2433320"/>
          </a:xfrm>
          <a:prstGeom prst="rect">
            <a:avLst/>
          </a:prstGeom>
          <a:noFill/>
        </p:spPr>
        <p:txBody>
          <a:bodyPr wrap="square" rtlCol="0" anchor="t">
            <a:noAutofit/>
          </a:bodyPr>
          <a:p>
            <a:pPr marL="0" indent="0" algn="ctr" fontAlgn="auto">
              <a:lnSpc>
                <a:spcPct val="100000"/>
              </a:lnSpc>
              <a:spcBef>
                <a:spcPts val="0"/>
              </a:spcBef>
              <a:buNone/>
            </a:pPr>
            <a:r>
              <a:rPr lang="zh-CN" altLang="en-US" sz="1600" dirty="0">
                <a:ln>
                  <a:noFill/>
                  <a:prstDash val="sysDot"/>
                </a:ln>
                <a:latin typeface="微软雅黑" panose="020B0503020204020204" charset="-122"/>
                <a:ea typeface="微软雅黑" panose="020B0503020204020204" charset="-122"/>
                <a:sym typeface="+mn-ea"/>
              </a:rPr>
              <a:t>规章制度</a:t>
            </a:r>
            <a:endParaRPr lang="zh-CN" altLang="en-US" sz="1600">
              <a:solidFill>
                <a:schemeClr val="tx1"/>
              </a:solidFill>
              <a:latin typeface="微软雅黑" panose="020B0503020204020204" charset="-122"/>
              <a:ea typeface="微软雅黑" panose="020B0503020204020204" charset="-122"/>
            </a:endParaRPr>
          </a:p>
          <a:p>
            <a:pPr algn="l" fontAlgn="auto">
              <a:lnSpc>
                <a:spcPct val="100000"/>
              </a:lnSpc>
              <a:spcBef>
                <a:spcPts val="0"/>
              </a:spcBef>
              <a:buNone/>
            </a:pPr>
            <a:r>
              <a:rPr lang="zh-CN" altLang="en-US" sz="1600" b="1" dirty="0">
                <a:ln>
                  <a:noFill/>
                  <a:prstDash val="sysDot"/>
                </a:ln>
                <a:solidFill>
                  <a:srgbClr val="FF0000"/>
                </a:solidFill>
                <a:latin typeface="+mn-ea"/>
                <a:ea typeface="+mn-ea"/>
                <a:cs typeface="+mn-ea"/>
                <a:sym typeface="+mn-ea"/>
              </a:rPr>
              <a:t>考评内容：</a:t>
            </a:r>
            <a:r>
              <a:rPr lang="zh-CN" altLang="en-US" sz="1400">
                <a:latin typeface="+mn-ea"/>
                <a:ea typeface="+mn-ea"/>
                <a:cs typeface="+mn-ea"/>
                <a:sym typeface="+mn-ea"/>
              </a:rPr>
              <a:t>企业应建立健全安全生产规章制度，广泛征求从业人员意见和建议，规范安全生产管理工作。企业安全生产规章制度包含下列内容:</a:t>
            </a:r>
            <a:r>
              <a:rPr lang="zh-CN" altLang="en-US" sz="1400">
                <a:latin typeface="+mn-ea"/>
                <a:ea typeface="+mn-ea"/>
                <a:cs typeface="+mn-ea"/>
                <a:sym typeface="+mn-ea"/>
              </a:rPr>
              <a:t>(1)目标管理:(2)安全生产和职业卫生责任制:(3)安全生产承诺:(4)安全生产信息化:(5)四新(新技术、新材料、新工艺、新设备设施)管理:(6)法律法规和标准规范管理:(7)安全投入管理:(8)文件、记录和档案管理:(9)安全教育培训管理:(10)班组安全活动:(11)职业健康管理:(12)个体防护装备管理:(13)安全风险管理:(14)隐患排查治理:(15)消防安全管理:(16)应急管理:(17)事故管理:(18)燃气事故统计分析:(19)建设项目安全设施“三同时”管理:(20)设备设施安全管理:(21)特种设备管理:(22)用电设备设施管理:(23)燃气质量管理:(24)燃气场站运行管理:(25)燃气管网运行管理:(26)燃气供应调度管理:(27)自动化控制和信息设备管理:(28)用户燃气设施管理:(29)用户燃气安全检查:(30)燃气安全宜传:(31)危险物品管理:(32)危险作业管理:(33)施工和检维修安全管理:(34)特种作业人员管理:(35)安全警示标志管理:(36)安全预测预警:(37)安全生产奖惩管理:(38)变更管理:(39)相关方安全管理:(40)安全生产报告:(41)绩效评定管理</a:t>
            </a:r>
            <a:r>
              <a:rPr lang="zh-CN" altLang="en-US" sz="1400">
                <a:latin typeface="+mn-ea"/>
                <a:ea typeface="+mn-ea"/>
                <a:cs typeface="+mn-ea"/>
                <a:sym typeface="+mn-ea"/>
              </a:rPr>
              <a:t>。</a:t>
            </a:r>
            <a:endParaRPr lang="zh-CN" altLang="en-US" sz="1600">
              <a:solidFill>
                <a:schemeClr val="tx1"/>
              </a:solidFill>
              <a:latin typeface="+mn-ea"/>
              <a:ea typeface="+mn-ea"/>
              <a:cs typeface="+mn-ea"/>
              <a:sym typeface="+mn-ea"/>
            </a:endParaRPr>
          </a:p>
          <a:p>
            <a:pPr algn="l" fontAlgn="auto">
              <a:lnSpc>
                <a:spcPct val="100000"/>
              </a:lnSpc>
              <a:spcBef>
                <a:spcPts val="0"/>
              </a:spcBef>
              <a:buNone/>
            </a:pPr>
            <a:endParaRPr lang="zh-CN" altLang="en-US" sz="1600" b="1" dirty="0">
              <a:ln>
                <a:noFill/>
                <a:prstDash val="sysDot"/>
              </a:ln>
              <a:solidFill>
                <a:srgbClr val="FF0000"/>
              </a:solidFill>
              <a:latin typeface="+mn-ea"/>
              <a:ea typeface="+mn-ea"/>
              <a:cs typeface="+mn-ea"/>
              <a:sym typeface="+mn-ea"/>
            </a:endParaRPr>
          </a:p>
          <a:p>
            <a:pPr algn="ctr"/>
            <a:endParaRPr lang="zh-CN" altLang="en-US" sz="1600" dirty="0">
              <a:ln>
                <a:noFill/>
                <a:prstDash val="sysDot"/>
              </a:ln>
              <a:latin typeface="+mn-ea"/>
              <a:ea typeface="+mn-ea"/>
              <a:cs typeface="+mn-ea"/>
              <a:sym typeface="+mn-ea"/>
            </a:endParaRPr>
          </a:p>
        </p:txBody>
      </p:sp>
    </p:spTree>
    <p:custDataLst>
      <p:tags r:id="rId1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76568" y="1096645"/>
            <a:ext cx="8100060" cy="535940"/>
          </a:xfrm>
        </p:spPr>
        <p:txBody>
          <a:bodyPr/>
          <a:p>
            <a:r>
              <a:rPr lang="zh-CN" altLang="en-US">
                <a:sym typeface="+mn-ea"/>
              </a:rPr>
              <a:t>评定标准及程序</a:t>
            </a:r>
            <a:endParaRPr lang="zh-CN" altLang="en-US"/>
          </a:p>
        </p:txBody>
      </p:sp>
      <p:sp>
        <p:nvSpPr>
          <p:cNvPr id="9" name="文本框 8"/>
          <p:cNvSpPr txBox="1"/>
          <p:nvPr/>
        </p:nvSpPr>
        <p:spPr>
          <a:xfrm>
            <a:off x="760730" y="2402840"/>
            <a:ext cx="7438390" cy="2631440"/>
          </a:xfrm>
          <a:prstGeom prst="rect">
            <a:avLst/>
          </a:prstGeom>
          <a:noFill/>
        </p:spPr>
        <p:txBody>
          <a:bodyPr wrap="square" rtlCol="0" anchor="t">
            <a:noAutofit/>
          </a:bodyPr>
          <a:p>
            <a:pPr marL="0" indent="0">
              <a:buNone/>
            </a:pPr>
            <a:r>
              <a:rPr lang="zh-CN" altLang="en-US" sz="1600">
                <a:latin typeface="微软雅黑" panose="020B0503020204020204" charset="-122"/>
                <a:ea typeface="微软雅黑" panose="020B0503020204020204" charset="-122"/>
                <a:cs typeface="微软雅黑" panose="020B0503020204020204" charset="-122"/>
                <a:sym typeface="+mn-ea"/>
              </a:rPr>
              <a:t>企业安全生产标准化管理体系的运行情况，采用</a:t>
            </a:r>
            <a:r>
              <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rPr>
              <a:t>企业自评和评定单位评审</a:t>
            </a:r>
            <a:r>
              <a:rPr lang="zh-CN" altLang="en-US" sz="1600">
                <a:latin typeface="微软雅黑" panose="020B0503020204020204" charset="-122"/>
                <a:ea typeface="微软雅黑" panose="020B0503020204020204" charset="-122"/>
                <a:cs typeface="微软雅黑" panose="020B0503020204020204" charset="-122"/>
                <a:sym typeface="+mn-ea"/>
              </a:rPr>
              <a:t>的方式进行。</a:t>
            </a:r>
            <a:endParaRPr lang="zh-CN" altLang="en-US" sz="1600">
              <a:latin typeface="微软雅黑" panose="020B0503020204020204" charset="-122"/>
              <a:ea typeface="微软雅黑" panose="020B0503020204020204" charset="-122"/>
              <a:cs typeface="微软雅黑" panose="020B0503020204020204" charset="-122"/>
              <a:sym typeface="+mn-ea"/>
            </a:endParaRPr>
          </a:p>
          <a:p>
            <a:pPr marL="0" indent="0">
              <a:buNone/>
            </a:pPr>
            <a:endParaRPr lang="zh-CN" altLang="en-US" sz="1600">
              <a:latin typeface="微软雅黑" panose="020B0503020204020204" charset="-122"/>
              <a:ea typeface="微软雅黑" panose="020B0503020204020204" charset="-122"/>
              <a:cs typeface="微软雅黑" panose="020B0503020204020204" charset="-122"/>
            </a:endParaRPr>
          </a:p>
          <a:p>
            <a:pPr marL="0" indent="0">
              <a:buNone/>
            </a:pPr>
            <a:r>
              <a:rPr lang="zh-CN" altLang="en-US" sz="1600">
                <a:latin typeface="微软雅黑" panose="020B0503020204020204" charset="-122"/>
                <a:ea typeface="微软雅黑" panose="020B0503020204020204" charset="-122"/>
                <a:cs typeface="微软雅黑" panose="020B0503020204020204" charset="-122"/>
                <a:sym typeface="+mn-ea"/>
              </a:rPr>
              <a:t>安全生产标准化评定项目为</a:t>
            </a:r>
            <a:r>
              <a:rPr lang="en-US" altLang="zh-CN" sz="1600" b="1">
                <a:solidFill>
                  <a:srgbClr val="FF0000"/>
                </a:solidFill>
                <a:latin typeface="微软雅黑" panose="020B0503020204020204" charset="-122"/>
                <a:ea typeface="微软雅黑" panose="020B0503020204020204" charset="-122"/>
                <a:cs typeface="微软雅黑" panose="020B0503020204020204" charset="-122"/>
                <a:sym typeface="+mn-ea"/>
              </a:rPr>
              <a:t>8个</a:t>
            </a:r>
            <a:r>
              <a:rPr lang="en-US" altLang="zh-CN" sz="1600" b="1">
                <a:latin typeface="微软雅黑" panose="020B0503020204020204" charset="-122"/>
                <a:ea typeface="微软雅黑" panose="020B0503020204020204" charset="-122"/>
                <a:cs typeface="微软雅黑" panose="020B0503020204020204" charset="-122"/>
                <a:sym typeface="+mn-ea"/>
              </a:rPr>
              <a:t>一级要素，</a:t>
            </a:r>
            <a:r>
              <a:rPr lang="en-US" altLang="zh-CN" sz="1600" b="1">
                <a:solidFill>
                  <a:srgbClr val="FF0000"/>
                </a:solidFill>
                <a:latin typeface="微软雅黑" panose="020B0503020204020204" charset="-122"/>
                <a:ea typeface="微软雅黑" panose="020B0503020204020204" charset="-122"/>
                <a:cs typeface="微软雅黑" panose="020B0503020204020204" charset="-122"/>
                <a:sym typeface="+mn-ea"/>
              </a:rPr>
              <a:t>32个</a:t>
            </a:r>
            <a:r>
              <a:rPr lang="en-US" altLang="zh-CN" sz="1600" b="1">
                <a:latin typeface="微软雅黑" panose="020B0503020204020204" charset="-122"/>
                <a:ea typeface="微软雅黑" panose="020B0503020204020204" charset="-122"/>
                <a:cs typeface="微软雅黑" panose="020B0503020204020204" charset="-122"/>
                <a:sym typeface="+mn-ea"/>
              </a:rPr>
              <a:t>二级要素</a:t>
            </a:r>
            <a:r>
              <a:rPr lang="zh-CN" altLang="en-US" sz="1600">
                <a:latin typeface="微软雅黑" panose="020B0503020204020204" charset="-122"/>
                <a:ea typeface="微软雅黑" panose="020B0503020204020204" charset="-122"/>
                <a:cs typeface="微软雅黑" panose="020B0503020204020204" charset="-122"/>
                <a:sym typeface="+mn-ea"/>
              </a:rPr>
              <a:t>，共计</a:t>
            </a:r>
            <a:r>
              <a:rPr lang="en-US" altLang="zh-CN" sz="1600">
                <a:solidFill>
                  <a:srgbClr val="FF0000"/>
                </a:solidFill>
                <a:latin typeface="微软雅黑" panose="020B0503020204020204" charset="-122"/>
                <a:ea typeface="微软雅黑" panose="020B0503020204020204" charset="-122"/>
                <a:cs typeface="微软雅黑" panose="020B0503020204020204" charset="-122"/>
                <a:sym typeface="+mn-ea"/>
              </a:rPr>
              <a:t>1000</a:t>
            </a:r>
            <a:r>
              <a:rPr lang="zh-CN" altLang="en-US" sz="1600">
                <a:solidFill>
                  <a:srgbClr val="FF0000"/>
                </a:solidFill>
                <a:latin typeface="微软雅黑" panose="020B0503020204020204" charset="-122"/>
                <a:ea typeface="微软雅黑" panose="020B0503020204020204" charset="-122"/>
                <a:cs typeface="微软雅黑" panose="020B0503020204020204" charset="-122"/>
                <a:sym typeface="+mn-ea"/>
              </a:rPr>
              <a:t>分</a:t>
            </a:r>
            <a:r>
              <a:rPr lang="zh-CN" altLang="en-US" sz="1600">
                <a:latin typeface="微软雅黑" panose="020B0503020204020204" charset="-122"/>
                <a:ea typeface="微软雅黑" panose="020B0503020204020204" charset="-122"/>
                <a:cs typeface="微软雅黑" panose="020B0503020204020204" charset="-122"/>
                <a:sym typeface="+mn-ea"/>
              </a:rPr>
              <a:t>。</a:t>
            </a:r>
            <a:endParaRPr lang="zh-CN" altLang="en-US" sz="1600">
              <a:latin typeface="微软雅黑" panose="020B0503020204020204" charset="-122"/>
              <a:ea typeface="微软雅黑" panose="020B0503020204020204" charset="-122"/>
              <a:cs typeface="微软雅黑" panose="020B0503020204020204" charset="-122"/>
              <a:sym typeface="+mn-ea"/>
            </a:endParaRPr>
          </a:p>
          <a:p>
            <a:pPr marL="0" indent="0">
              <a:buNone/>
            </a:pPr>
            <a:endParaRPr lang="zh-CN" altLang="en-US" sz="1600">
              <a:latin typeface="微软雅黑" panose="020B0503020204020204" charset="-122"/>
              <a:ea typeface="微软雅黑" panose="020B0503020204020204" charset="-122"/>
              <a:cs typeface="微软雅黑" panose="020B0503020204020204" charset="-122"/>
              <a:sym typeface="+mn-ea"/>
            </a:endParaRPr>
          </a:p>
          <a:p>
            <a:pPr marL="0" indent="0">
              <a:buNone/>
            </a:pPr>
            <a:endParaRPr lang="zh-CN" altLang="en-US" sz="1600">
              <a:sym typeface="+mn-ea"/>
            </a:endParaRPr>
          </a:p>
          <a:p>
            <a:pPr marL="0" indent="0">
              <a:buNone/>
            </a:pPr>
            <a:r>
              <a:rPr lang="zh-CN" altLang="en-US" sz="1600">
                <a:latin typeface="微软雅黑" panose="020B0503020204020204" charset="-122"/>
                <a:ea typeface="微软雅黑" panose="020B0503020204020204" charset="-122"/>
                <a:cs typeface="微软雅黑" panose="020B0503020204020204" charset="-122"/>
                <a:sym typeface="+mn-ea"/>
              </a:rPr>
              <a:t>评定评分</a:t>
            </a:r>
            <a:r>
              <a:rPr lang="en-US" altLang="zh-CN" sz="1600">
                <a:latin typeface="微软雅黑" panose="020B0503020204020204" charset="-122"/>
                <a:ea typeface="微软雅黑" panose="020B0503020204020204" charset="-122"/>
                <a:cs typeface="微软雅黑" panose="020B0503020204020204" charset="-122"/>
                <a:sym typeface="+mn-ea"/>
              </a:rPr>
              <a:t>=</a:t>
            </a:r>
            <a:endParaRPr lang="en-US" altLang="zh-CN" sz="1600">
              <a:latin typeface="微软雅黑" panose="020B0503020204020204" charset="-122"/>
              <a:ea typeface="微软雅黑" panose="020B0503020204020204" charset="-122"/>
              <a:cs typeface="微软雅黑" panose="020B0503020204020204" charset="-122"/>
              <a:sym typeface="+mn-ea"/>
            </a:endParaRPr>
          </a:p>
          <a:p>
            <a:pPr marL="0" indent="0">
              <a:buNone/>
            </a:pPr>
            <a:endParaRPr lang="en-US" altLang="zh-CN" sz="1600">
              <a:latin typeface="微软雅黑" panose="020B0503020204020204" charset="-122"/>
              <a:ea typeface="微软雅黑" panose="020B0503020204020204" charset="-122"/>
              <a:cs typeface="微软雅黑" panose="020B0503020204020204" charset="-122"/>
              <a:sym typeface="+mn-ea"/>
            </a:endParaRPr>
          </a:p>
          <a:p>
            <a:pPr marL="0" indent="0">
              <a:buNone/>
            </a:pPr>
            <a:endParaRPr lang="en-US" altLang="zh-CN" sz="1600">
              <a:latin typeface="微软雅黑" panose="020B0503020204020204" charset="-122"/>
              <a:ea typeface="微软雅黑" panose="020B0503020204020204" charset="-122"/>
              <a:cs typeface="微软雅黑" panose="020B0503020204020204" charset="-122"/>
              <a:sym typeface="+mn-ea"/>
            </a:endParaRPr>
          </a:p>
          <a:p>
            <a:pPr marL="0" indent="0">
              <a:buNone/>
            </a:pPr>
            <a:endParaRPr lang="en-US" altLang="zh-CN" sz="1600">
              <a:latin typeface="微软雅黑" panose="020B0503020204020204" charset="-122"/>
              <a:ea typeface="微软雅黑" panose="020B0503020204020204" charset="-122"/>
              <a:cs typeface="微软雅黑" panose="020B0503020204020204" charset="-122"/>
            </a:endParaRPr>
          </a:p>
          <a:p>
            <a:pPr>
              <a:buNone/>
            </a:pPr>
            <a:endParaRPr lang="zh-CN" altLang="en-US" sz="1600" dirty="0">
              <a:ln>
                <a:noFill/>
                <a:prstDash val="sysDot"/>
              </a:ln>
              <a:latin typeface="+mn-ea"/>
              <a:ea typeface="+mn-ea"/>
              <a:cs typeface="+mn-ea"/>
              <a:sym typeface="+mn-ea"/>
            </a:endParaRPr>
          </a:p>
        </p:txBody>
      </p:sp>
      <p:graphicFrame>
        <p:nvGraphicFramePr>
          <p:cNvPr id="10" name="对象 9">
            <a:hlinkClick r:id="" action="ppaction://ole?verb="/>
          </p:cNvPr>
          <p:cNvGraphicFramePr>
            <a:graphicFrameLocks noChangeAspect="1"/>
          </p:cNvGraphicFramePr>
          <p:nvPr/>
        </p:nvGraphicFramePr>
        <p:xfrm>
          <a:off x="1907540" y="3717290"/>
          <a:ext cx="3887470" cy="697230"/>
        </p:xfrm>
        <a:graphic>
          <a:graphicData uri="http://schemas.openxmlformats.org/presentationml/2006/ole">
            <mc:AlternateContent xmlns:mc="http://schemas.openxmlformats.org/markup-compatibility/2006">
              <mc:Choice xmlns:v="urn:schemas-microsoft-com:vml" Requires="v">
                <p:oleObj spid="_x0000_s1025" name="" r:id="rId12" imgW="2336800" imgH="419100" progId="Equation.KSEE3">
                  <p:embed/>
                </p:oleObj>
              </mc:Choice>
              <mc:Fallback>
                <p:oleObj name="" r:id="rId12" imgW="2336800" imgH="419100" progId="Equation.KSEE3">
                  <p:embed/>
                  <p:pic>
                    <p:nvPicPr>
                      <p:cNvPr id="0" name="图片 1024"/>
                      <p:cNvPicPr/>
                      <p:nvPr/>
                    </p:nvPicPr>
                    <p:blipFill>
                      <a:blip r:embed="rId13"/>
                      <a:stretch>
                        <a:fillRect/>
                      </a:stretch>
                    </p:blipFill>
                    <p:spPr>
                      <a:xfrm>
                        <a:off x="1907540" y="3717290"/>
                        <a:ext cx="3887470" cy="697230"/>
                      </a:xfrm>
                      <a:prstGeom prst="rect">
                        <a:avLst/>
                      </a:prstGeom>
                    </p:spPr>
                  </p:pic>
                </p:oleObj>
              </mc:Fallback>
            </mc:AlternateContent>
          </a:graphicData>
        </a:graphic>
      </p:graphicFrame>
    </p:spTree>
    <p:custDataLst>
      <p:tags r:id="rId1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76568" y="1096645"/>
            <a:ext cx="8100060" cy="535940"/>
          </a:xfrm>
        </p:spPr>
        <p:txBody>
          <a:bodyPr/>
          <a:p>
            <a:r>
              <a:rPr lang="zh-CN" altLang="en-US">
                <a:sym typeface="+mn-ea"/>
              </a:rPr>
              <a:t>评定标准及程序</a:t>
            </a:r>
            <a:endParaRPr lang="zh-CN" altLang="en-US"/>
          </a:p>
        </p:txBody>
      </p:sp>
      <p:sp>
        <p:nvSpPr>
          <p:cNvPr id="9" name="文本框 8"/>
          <p:cNvSpPr txBox="1"/>
          <p:nvPr/>
        </p:nvSpPr>
        <p:spPr>
          <a:xfrm>
            <a:off x="760730" y="2402840"/>
            <a:ext cx="7470775" cy="2631440"/>
          </a:xfrm>
          <a:prstGeom prst="rect">
            <a:avLst/>
          </a:prstGeom>
          <a:noFill/>
        </p:spPr>
        <p:txBody>
          <a:bodyPr wrap="square" rtlCol="0" anchor="t">
            <a:noAutofit/>
          </a:bodyPr>
          <a:p>
            <a:pPr marL="0" indent="0">
              <a:buNone/>
            </a:pPr>
            <a:endParaRPr lang="en-US" altLang="zh-CN" sz="1600">
              <a:latin typeface="微软雅黑" panose="020B0503020204020204" charset="-122"/>
              <a:ea typeface="微软雅黑" panose="020B0503020204020204" charset="-122"/>
              <a:cs typeface="微软雅黑" panose="020B0503020204020204" charset="-122"/>
            </a:endParaRPr>
          </a:p>
          <a:p>
            <a:pPr indent="457200">
              <a:lnSpc>
                <a:spcPct val="150000"/>
              </a:lnSpc>
              <a:buNone/>
            </a:pPr>
            <a:r>
              <a:rPr lang="zh-CN" altLang="en-US" sz="2000">
                <a:latin typeface="+mn-ea"/>
                <a:ea typeface="+mn-ea"/>
                <a:cs typeface="+mn-ea"/>
                <a:sym typeface="+mn-ea"/>
              </a:rPr>
              <a:t>评定分为</a:t>
            </a:r>
            <a:r>
              <a:rPr lang="zh-CN" altLang="en-US" sz="2000">
                <a:solidFill>
                  <a:srgbClr val="FF0000"/>
                </a:solidFill>
                <a:latin typeface="+mn-ea"/>
                <a:ea typeface="+mn-ea"/>
                <a:cs typeface="+mn-ea"/>
                <a:sym typeface="+mn-ea"/>
              </a:rPr>
              <a:t>一级、二级、三级</a:t>
            </a:r>
            <a:r>
              <a:rPr lang="zh-CN" altLang="en-US" sz="2000">
                <a:latin typeface="+mn-ea"/>
                <a:ea typeface="+mn-ea"/>
                <a:cs typeface="+mn-ea"/>
                <a:sym typeface="+mn-ea"/>
              </a:rPr>
              <a:t>，一级为最高。</a:t>
            </a:r>
            <a:r>
              <a:rPr lang="zh-CN" altLang="en-US" sz="2000" dirty="0">
                <a:latin typeface="+mn-ea"/>
                <a:ea typeface="+mn-ea"/>
                <a:cs typeface="+mn-ea"/>
                <a:sym typeface="+mn-ea"/>
              </a:rPr>
              <a:t>一级企业评定评分不低于</a:t>
            </a:r>
            <a:r>
              <a:rPr lang="zh-CN" altLang="en-US" sz="2000" dirty="0">
                <a:solidFill>
                  <a:srgbClr val="FF0000"/>
                </a:solidFill>
                <a:latin typeface="+mn-ea"/>
                <a:ea typeface="+mn-ea"/>
                <a:cs typeface="+mn-ea"/>
                <a:sym typeface="+mn-ea"/>
              </a:rPr>
              <a:t>90</a:t>
            </a:r>
            <a:r>
              <a:rPr lang="zh-CN" altLang="en-US" sz="2000" dirty="0">
                <a:latin typeface="+mn-ea"/>
                <a:ea typeface="+mn-ea"/>
                <a:cs typeface="+mn-ea"/>
                <a:sym typeface="+mn-ea"/>
              </a:rPr>
              <a:t>分；二级企业评定评分不低于</a:t>
            </a:r>
            <a:r>
              <a:rPr lang="zh-CN" altLang="en-US" sz="2000" dirty="0">
                <a:solidFill>
                  <a:srgbClr val="FF0000"/>
                </a:solidFill>
                <a:latin typeface="+mn-ea"/>
                <a:ea typeface="+mn-ea"/>
                <a:cs typeface="+mn-ea"/>
                <a:sym typeface="+mn-ea"/>
              </a:rPr>
              <a:t>80</a:t>
            </a:r>
            <a:r>
              <a:rPr lang="zh-CN" altLang="en-US" sz="2000" dirty="0">
                <a:latin typeface="+mn-ea"/>
                <a:ea typeface="+mn-ea"/>
                <a:cs typeface="+mn-ea"/>
                <a:sym typeface="+mn-ea"/>
              </a:rPr>
              <a:t>分；三级企业评定评分不低于</a:t>
            </a:r>
            <a:r>
              <a:rPr lang="zh-CN" altLang="en-US" sz="2000" dirty="0">
                <a:solidFill>
                  <a:srgbClr val="FF0000"/>
                </a:solidFill>
                <a:latin typeface="+mn-ea"/>
                <a:ea typeface="+mn-ea"/>
                <a:cs typeface="+mn-ea"/>
                <a:sym typeface="+mn-ea"/>
              </a:rPr>
              <a:t>70</a:t>
            </a:r>
            <a:r>
              <a:rPr lang="zh-CN" altLang="en-US" sz="2000" dirty="0">
                <a:latin typeface="+mn-ea"/>
                <a:ea typeface="+mn-ea"/>
                <a:cs typeface="+mn-ea"/>
                <a:sym typeface="+mn-ea"/>
              </a:rPr>
              <a:t>分。</a:t>
            </a:r>
            <a:endParaRPr lang="zh-CN" altLang="en-US" sz="2000" dirty="0">
              <a:ln>
                <a:noFill/>
                <a:prstDash val="sysDot"/>
              </a:ln>
              <a:latin typeface="+mn-ea"/>
              <a:ea typeface="+mn-ea"/>
              <a:cs typeface="+mn-ea"/>
              <a:sym typeface="+mn-ea"/>
            </a:endParaRPr>
          </a:p>
        </p:txBody>
      </p:sp>
    </p:spTree>
    <p:custDataLst>
      <p:tags r:id="rId1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2"/>
                </a:solidFill>
                <a:sym typeface="+mn-ea"/>
              </a:rPr>
              <a:t>安全生产标准化实施中注意的问题</a:t>
            </a:r>
            <a:endParaRPr lang="zh-CN" altLang="en-US" sz="2400" b="1" dirty="0">
              <a:solidFill>
                <a:schemeClr val="accent2"/>
              </a:solidFill>
              <a:latin typeface="黑体" panose="02010609060101010101" charset="-122"/>
              <a:ea typeface="黑体" panose="02010609060101010101" charset="-122"/>
              <a:sym typeface="+mn-ea"/>
            </a:endParaRPr>
          </a:p>
        </p:txBody>
      </p:sp>
      <p:sp>
        <p:nvSpPr>
          <p:cNvPr id="9" name="文本框 8"/>
          <p:cNvSpPr txBox="1"/>
          <p:nvPr/>
        </p:nvSpPr>
        <p:spPr>
          <a:xfrm>
            <a:off x="760730" y="2402840"/>
            <a:ext cx="7470775" cy="2631440"/>
          </a:xfrm>
          <a:prstGeom prst="rect">
            <a:avLst/>
          </a:prstGeom>
          <a:noFill/>
        </p:spPr>
        <p:txBody>
          <a:bodyPr wrap="square" rtlCol="0" anchor="t">
            <a:noAutofit/>
          </a:bodyPr>
          <a:p>
            <a:pPr marL="0" indent="0">
              <a:buNone/>
            </a:pPr>
            <a:endParaRPr lang="en-US" altLang="zh-CN" sz="1600">
              <a:latin typeface="微软雅黑" panose="020B0503020204020204" charset="-122"/>
              <a:ea typeface="微软雅黑" panose="020B0503020204020204" charset="-122"/>
              <a:cs typeface="微软雅黑" panose="020B0503020204020204" charset="-122"/>
            </a:endParaRPr>
          </a:p>
          <a:p>
            <a:pPr>
              <a:lnSpc>
                <a:spcPct val="150000"/>
              </a:lnSpc>
              <a:buNone/>
            </a:pPr>
            <a:r>
              <a:rPr lang="zh-CN" altLang="en-US" sz="1600" b="1" dirty="0">
                <a:ln>
                  <a:noFill/>
                  <a:prstDash val="sysDot"/>
                </a:ln>
                <a:solidFill>
                  <a:srgbClr val="FF0000"/>
                </a:solidFill>
                <a:latin typeface="+mn-ea"/>
                <a:ea typeface="+mn-ea"/>
                <a:sym typeface="+mn-ea"/>
              </a:rPr>
              <a:t>问题一：</a:t>
            </a:r>
            <a:r>
              <a:rPr lang="zh-CN" altLang="en-US" sz="1600" dirty="0">
                <a:ln>
                  <a:noFill/>
                  <a:prstDash val="sysDot"/>
                </a:ln>
                <a:latin typeface="+mn-ea"/>
                <a:ea typeface="+mn-ea"/>
                <a:sym typeface="+mn-ea"/>
              </a:rPr>
              <a:t>部分企业主要负责人对安全生产标准化体系的建设重视不足，缺乏对其内容的深入研究与理解，同时也未充分认识到标准化实施对企业安全生产的积极作用。</a:t>
            </a:r>
            <a:endParaRPr lang="zh-CN" altLang="en-US" sz="1600" dirty="0">
              <a:ln>
                <a:noFill/>
                <a:prstDash val="sysDot"/>
              </a:ln>
              <a:solidFill>
                <a:schemeClr val="tx1"/>
              </a:solidFill>
              <a:latin typeface="+mn-ea"/>
              <a:ea typeface="+mn-ea"/>
              <a:sym typeface="+mn-ea"/>
            </a:endParaRPr>
          </a:p>
          <a:p>
            <a:pPr>
              <a:lnSpc>
                <a:spcPct val="150000"/>
              </a:lnSpc>
              <a:buNone/>
            </a:pPr>
            <a:r>
              <a:rPr lang="zh-CN" altLang="en-US" sz="1600" b="1" dirty="0">
                <a:ln>
                  <a:noFill/>
                  <a:prstDash val="sysDot"/>
                </a:ln>
                <a:solidFill>
                  <a:srgbClr val="FF0000"/>
                </a:solidFill>
                <a:latin typeface="+mn-ea"/>
                <a:ea typeface="+mn-ea"/>
                <a:sym typeface="+mn-ea"/>
              </a:rPr>
              <a:t>解决建议：</a:t>
            </a:r>
            <a:r>
              <a:rPr lang="zh-CN" altLang="en-US" sz="1600" dirty="0">
                <a:ln>
                  <a:noFill/>
                  <a:prstDash val="sysDot"/>
                </a:ln>
                <a:latin typeface="+mn-ea"/>
                <a:ea typeface="+mn-ea"/>
                <a:sym typeface="+mn-ea"/>
              </a:rPr>
              <a:t>企业</a:t>
            </a:r>
            <a:r>
              <a:rPr lang="zh-CN" altLang="en-US" sz="1600" dirty="0">
                <a:ln>
                  <a:noFill/>
                  <a:prstDash val="sysDot"/>
                </a:ln>
                <a:latin typeface="+mn-ea"/>
                <a:ea typeface="+mn-ea"/>
                <a:sym typeface="+mn-ea"/>
              </a:rPr>
              <a:t>主要负责人</a:t>
            </a:r>
            <a:r>
              <a:rPr lang="zh-CN" altLang="en-US" sz="1600" dirty="0">
                <a:ln>
                  <a:noFill/>
                  <a:prstDash val="sysDot"/>
                </a:ln>
                <a:latin typeface="+mn-ea"/>
                <a:ea typeface="+mn-ea"/>
                <a:sym typeface="+mn-ea"/>
              </a:rPr>
              <a:t>需亲自深入研读标准化体系文件，将标准化建设纳入年度安全生产工作考核的关键指标，并指定专人或团队负责推进实施，持续进行体系的改进与完善，确保标准化建设的有效性与实用性。</a:t>
            </a:r>
            <a:endParaRPr lang="zh-CN" altLang="en-US" sz="1600" dirty="0">
              <a:ln>
                <a:noFill/>
                <a:prstDash val="sysDot"/>
              </a:ln>
              <a:latin typeface="+mn-ea"/>
              <a:ea typeface="+mn-ea"/>
              <a:cs typeface="+mn-ea"/>
              <a:sym typeface="+mn-ea"/>
            </a:endParaRPr>
          </a:p>
        </p:txBody>
      </p:sp>
    </p:spTree>
    <p:custDataLst>
      <p:tags r:id="rId1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2"/>
                </a:solidFill>
                <a:sym typeface="+mn-ea"/>
              </a:rPr>
              <a:t>安全生产标准化实施中注意的问题</a:t>
            </a:r>
            <a:endParaRPr lang="zh-CN" altLang="en-US" sz="2400" b="1" dirty="0">
              <a:solidFill>
                <a:schemeClr val="accent2"/>
              </a:solidFill>
              <a:latin typeface="黑体" panose="02010609060101010101" charset="-122"/>
              <a:ea typeface="黑体" panose="02010609060101010101" charset="-122"/>
              <a:sym typeface="+mn-ea"/>
            </a:endParaRPr>
          </a:p>
        </p:txBody>
      </p:sp>
      <p:sp>
        <p:nvSpPr>
          <p:cNvPr id="9" name="文本框 8"/>
          <p:cNvSpPr txBox="1"/>
          <p:nvPr/>
        </p:nvSpPr>
        <p:spPr>
          <a:xfrm>
            <a:off x="760730" y="2402840"/>
            <a:ext cx="7470775" cy="2631440"/>
          </a:xfrm>
          <a:prstGeom prst="rect">
            <a:avLst/>
          </a:prstGeom>
          <a:noFill/>
        </p:spPr>
        <p:txBody>
          <a:bodyPr wrap="square" rtlCol="0" anchor="t">
            <a:noAutofit/>
          </a:bodyPr>
          <a:p>
            <a:pPr marL="0" indent="0">
              <a:buNone/>
            </a:pPr>
            <a:endParaRPr lang="en-US" altLang="zh-CN" sz="1600">
              <a:latin typeface="微软雅黑" panose="020B0503020204020204" charset="-122"/>
              <a:ea typeface="微软雅黑" panose="020B0503020204020204" charset="-122"/>
              <a:cs typeface="微软雅黑" panose="020B0503020204020204" charset="-122"/>
            </a:endParaRPr>
          </a:p>
          <a:p>
            <a:pPr>
              <a:lnSpc>
                <a:spcPct val="150000"/>
              </a:lnSpc>
              <a:buNone/>
            </a:pPr>
            <a:r>
              <a:rPr lang="zh-CN" altLang="en-US" sz="1600" b="1" dirty="0">
                <a:ln>
                  <a:noFill/>
                  <a:prstDash val="sysDot"/>
                </a:ln>
                <a:solidFill>
                  <a:srgbClr val="FF0000"/>
                </a:solidFill>
                <a:latin typeface="+mn-ea"/>
                <a:ea typeface="+mn-ea"/>
                <a:sym typeface="+mn-ea"/>
              </a:rPr>
              <a:t>问题二：</a:t>
            </a:r>
            <a:r>
              <a:rPr lang="zh-CN" altLang="en-US" sz="1600" dirty="0">
                <a:ln>
                  <a:noFill/>
                  <a:prstDash val="sysDot"/>
                </a:ln>
                <a:solidFill>
                  <a:schemeClr val="tx1">
                    <a:lumMod val="85000"/>
                    <a:lumOff val="15000"/>
                  </a:schemeClr>
                </a:solidFill>
                <a:latin typeface="+mn-ea"/>
                <a:ea typeface="+mn-ea"/>
                <a:sym typeface="+mn-ea"/>
              </a:rPr>
              <a:t>部分企业在制定安全生产标准化文件时，面临企业内人员素质与专业能力不足的问题。</a:t>
            </a:r>
            <a:endParaRPr lang="zh-CN" altLang="en-US" sz="1600" dirty="0">
              <a:ln>
                <a:noFill/>
                <a:prstDash val="sysDot"/>
              </a:ln>
              <a:solidFill>
                <a:schemeClr val="tx1"/>
              </a:solidFill>
              <a:latin typeface="+mn-ea"/>
              <a:ea typeface="+mn-ea"/>
              <a:sym typeface="+mn-ea"/>
            </a:endParaRPr>
          </a:p>
          <a:p>
            <a:pPr>
              <a:lnSpc>
                <a:spcPct val="150000"/>
              </a:lnSpc>
              <a:buNone/>
            </a:pPr>
            <a:r>
              <a:rPr lang="zh-CN" altLang="en-US" sz="1600" b="1" dirty="0">
                <a:ln>
                  <a:noFill/>
                  <a:prstDash val="sysDot"/>
                </a:ln>
                <a:solidFill>
                  <a:srgbClr val="FF0000"/>
                </a:solidFill>
                <a:latin typeface="+mn-ea"/>
                <a:ea typeface="+mn-ea"/>
                <a:sym typeface="+mn-ea"/>
              </a:rPr>
              <a:t>解决建议：</a:t>
            </a:r>
            <a:r>
              <a:rPr lang="zh-CN" altLang="en-US" sz="1600" dirty="0">
                <a:ln>
                  <a:noFill/>
                  <a:prstDash val="sysDot"/>
                </a:ln>
                <a:solidFill>
                  <a:schemeClr val="tx1">
                    <a:lumMod val="85000"/>
                    <a:lumOff val="15000"/>
                  </a:schemeClr>
                </a:solidFill>
                <a:latin typeface="+mn-ea"/>
                <a:ea typeface="+mn-ea"/>
                <a:sym typeface="+mn-ea"/>
              </a:rPr>
              <a:t>企业应组建具备丰富实践经验的专项工作小组，并加强内部培训，提升员工对标准化的理解与执行能力；也可引入外部专业机构或专家团队提供技术支持；加强同行业间的交流与合作，向先进企业学习标准化建设的成功经验与做法。</a:t>
            </a:r>
            <a:endParaRPr lang="zh-CN" altLang="en-US" sz="1600" dirty="0">
              <a:ln>
                <a:noFill/>
                <a:prstDash val="sysDot"/>
              </a:ln>
              <a:latin typeface="+mn-ea"/>
              <a:ea typeface="+mn-ea"/>
              <a:cs typeface="+mn-ea"/>
              <a:sym typeface="+mn-ea"/>
            </a:endParaRPr>
          </a:p>
        </p:txBody>
      </p:sp>
    </p:spTree>
    <p:custDataLst>
      <p:tags r:id="rId1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2"/>
                </a:solidFill>
                <a:sym typeface="+mn-ea"/>
              </a:rPr>
              <a:t>安全生产标准化实施中注意的问题</a:t>
            </a:r>
            <a:endParaRPr lang="zh-CN" altLang="en-US" sz="2400" b="1" dirty="0">
              <a:solidFill>
                <a:schemeClr val="accent2"/>
              </a:solidFill>
              <a:latin typeface="黑体" panose="02010609060101010101" charset="-122"/>
              <a:ea typeface="黑体" panose="02010609060101010101" charset="-122"/>
              <a:sym typeface="+mn-ea"/>
            </a:endParaRPr>
          </a:p>
        </p:txBody>
      </p:sp>
      <p:sp>
        <p:nvSpPr>
          <p:cNvPr id="9" name="文本框 8"/>
          <p:cNvSpPr txBox="1"/>
          <p:nvPr/>
        </p:nvSpPr>
        <p:spPr>
          <a:xfrm>
            <a:off x="611505" y="2221230"/>
            <a:ext cx="7697470" cy="2423160"/>
          </a:xfrm>
          <a:prstGeom prst="rect">
            <a:avLst/>
          </a:prstGeom>
          <a:noFill/>
        </p:spPr>
        <p:txBody>
          <a:bodyPr wrap="square" rtlCol="0" anchor="t">
            <a:noAutofit/>
          </a:bodyPr>
          <a:p>
            <a:pPr>
              <a:lnSpc>
                <a:spcPct val="150000"/>
              </a:lnSpc>
              <a:buNone/>
            </a:pPr>
            <a:r>
              <a:rPr lang="zh-CN" altLang="en-US" sz="1600" b="1" dirty="0">
                <a:ln>
                  <a:noFill/>
                  <a:prstDash val="sysDot"/>
                </a:ln>
                <a:solidFill>
                  <a:srgbClr val="FF0000"/>
                </a:solidFill>
                <a:latin typeface="微软雅黑" panose="020B0503020204020204" charset="-122"/>
                <a:ea typeface="微软雅黑" panose="020B0503020204020204" charset="-122"/>
                <a:cs typeface="微软雅黑" panose="020B0503020204020204" charset="-122"/>
                <a:sym typeface="+mn-ea"/>
              </a:rPr>
              <a:t>问题三：</a:t>
            </a:r>
            <a:r>
              <a:rPr lang="zh-CN" altLang="en-US" sz="1600" dirty="0">
                <a:ln>
                  <a:noFill/>
                  <a:prstDash val="sysDot"/>
                </a:ln>
                <a:latin typeface="微软雅黑" panose="020B0503020204020204" charset="-122"/>
                <a:ea typeface="微软雅黑" panose="020B0503020204020204" charset="-122"/>
                <a:cs typeface="微软雅黑" panose="020B0503020204020204" charset="-122"/>
                <a:sym typeface="+mn-ea"/>
              </a:rPr>
              <a:t>部分燃气企业</a:t>
            </a:r>
            <a:r>
              <a:rPr lang="zh-CN" altLang="en-US" sz="1600">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标准化体系制定后与实际运营脱节，未能有效执行与落实</a:t>
            </a:r>
            <a:r>
              <a:rPr lang="zh-CN" altLang="en-US" sz="160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600" dirty="0">
              <a:ln>
                <a:noFill/>
                <a:prstDash val="sysDot"/>
              </a:ln>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buNone/>
            </a:pPr>
            <a:r>
              <a:rPr lang="zh-CN" altLang="en-US" sz="1600" b="1" dirty="0">
                <a:ln>
                  <a:noFill/>
                  <a:prstDash val="sysDot"/>
                </a:ln>
                <a:solidFill>
                  <a:srgbClr val="FF0000"/>
                </a:solidFill>
                <a:latin typeface="微软雅黑" panose="020B0503020204020204" charset="-122"/>
                <a:ea typeface="微软雅黑" panose="020B0503020204020204" charset="-122"/>
                <a:cs typeface="微软雅黑" panose="020B0503020204020204" charset="-122"/>
                <a:sym typeface="+mn-ea"/>
              </a:rPr>
              <a:t>解决建议：</a:t>
            </a:r>
            <a:endParaRPr lang="zh-CN" altLang="en-US" sz="1600" dirty="0">
              <a:ln>
                <a:noFill/>
                <a:prstDash val="sysDot"/>
              </a:ln>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buNone/>
            </a:pPr>
            <a:r>
              <a:rPr lang="zh-CN" altLang="en-US" sz="1600" dirty="0">
                <a:ln>
                  <a:noFill/>
                  <a:prstDash val="sysDot"/>
                </a:ln>
                <a:latin typeface="微软雅黑" panose="020B0503020204020204" charset="-122"/>
                <a:ea typeface="微软雅黑" panose="020B0503020204020204" charset="-122"/>
                <a:cs typeface="微软雅黑" panose="020B0503020204020204" charset="-122"/>
                <a:sym typeface="+mn-ea"/>
              </a:rPr>
              <a:t>（</a:t>
            </a:r>
            <a:r>
              <a:rPr lang="en-US" altLang="zh-CN" sz="1600" dirty="0">
                <a:ln>
                  <a:noFill/>
                  <a:prstDash val="sysDot"/>
                </a:ln>
                <a:latin typeface="微软雅黑" panose="020B0503020204020204" charset="-122"/>
                <a:ea typeface="微软雅黑" panose="020B0503020204020204" charset="-122"/>
                <a:cs typeface="微软雅黑" panose="020B0503020204020204" charset="-122"/>
                <a:sym typeface="+mn-ea"/>
              </a:rPr>
              <a:t>1</a:t>
            </a:r>
            <a:r>
              <a:rPr lang="zh-CN" altLang="en-US" sz="1600" dirty="0">
                <a:ln>
                  <a:noFill/>
                  <a:prstDash val="sysDot"/>
                </a:ln>
                <a:latin typeface="微软雅黑" panose="020B0503020204020204" charset="-122"/>
                <a:ea typeface="微软雅黑" panose="020B0503020204020204" charset="-122"/>
                <a:cs typeface="微软雅黑" panose="020B0503020204020204" charset="-122"/>
                <a:sym typeface="+mn-ea"/>
              </a:rPr>
              <a:t>）</a:t>
            </a:r>
            <a:r>
              <a:rPr lang="zh-CN" altLang="en-US" sz="1600">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需从员工思想认识层面入手，加强员工对标准化重要性的认识与理解，强化教育培训，确保每位员工都能明确掌握标准化实施的目的、意义及具体要求。</a:t>
            </a:r>
            <a:endParaRPr lang="zh-CN" altLang="en-US" sz="1600">
              <a:highlight>
                <a:srgbClr val="000000">
                  <a:alpha val="0"/>
                </a:srgbClr>
              </a:highlight>
              <a:latin typeface="微软雅黑" panose="020B0503020204020204" charset="-122"/>
              <a:ea typeface="微软雅黑" panose="020B0503020204020204" charset="-122"/>
              <a:cs typeface="微软雅黑" panose="020B0503020204020204" charset="-122"/>
              <a:sym typeface="+mn-ea"/>
            </a:endParaRPr>
          </a:p>
          <a:p>
            <a:pPr>
              <a:lnSpc>
                <a:spcPct val="150000"/>
              </a:lnSpc>
              <a:buNone/>
            </a:pPr>
            <a:r>
              <a:rPr lang="zh-CN" altLang="en-US" sz="1600">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a:t>
            </a:r>
            <a:r>
              <a:rPr lang="en-US" altLang="zh-CN" sz="1600">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2</a:t>
            </a:r>
            <a:r>
              <a:rPr lang="zh-CN" altLang="en-US" sz="1600">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）加强实施过程中的监督和检查，对未按照标准化要求执行的员工进行严格的考核与处罚。</a:t>
            </a:r>
            <a:endParaRPr lang="zh-CN" altLang="en-US" sz="1600">
              <a:highlight>
                <a:srgbClr val="000000">
                  <a:alpha val="0"/>
                </a:srgbClr>
              </a:highlight>
              <a:latin typeface="微软雅黑" panose="020B0503020204020204" charset="-122"/>
              <a:ea typeface="微软雅黑" panose="020B0503020204020204" charset="-122"/>
              <a:cs typeface="微软雅黑" panose="020B0503020204020204" charset="-122"/>
              <a:sym typeface="+mn-ea"/>
            </a:endParaRPr>
          </a:p>
          <a:p>
            <a:pPr>
              <a:lnSpc>
                <a:spcPct val="150000"/>
              </a:lnSpc>
              <a:buNone/>
            </a:pPr>
            <a:r>
              <a:rPr lang="zh-CN" altLang="en-US" sz="1600">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a:t>
            </a:r>
            <a:r>
              <a:rPr lang="en-US" altLang="zh-CN" sz="1600">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3</a:t>
            </a:r>
            <a:r>
              <a:rPr lang="zh-CN" altLang="en-US" sz="1600">
                <a:highlight>
                  <a:srgbClr val="000000">
                    <a:alpha val="0"/>
                  </a:srgbClr>
                </a:highlight>
                <a:latin typeface="微软雅黑" panose="020B0503020204020204" charset="-122"/>
                <a:ea typeface="微软雅黑" panose="020B0503020204020204" charset="-122"/>
                <a:cs typeface="微软雅黑" panose="020B0503020204020204" charset="-122"/>
                <a:sym typeface="+mn-ea"/>
              </a:rPr>
              <a:t>）通过定期召开安全工作例会，对标准化执行情况进行反思与总结，及时调整影响标准化实施的组织架构和职责划分，确保其实用性与有效性</a:t>
            </a:r>
            <a:r>
              <a:rPr lang="zh-CN" altLang="en-US" sz="160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600" dirty="0">
              <a:ln>
                <a:noFill/>
                <a:prstDash val="sysDot"/>
              </a:ln>
              <a:latin typeface="微软雅黑" panose="020B0503020204020204" charset="-122"/>
              <a:ea typeface="微软雅黑" panose="020B0503020204020204" charset="-122"/>
              <a:cs typeface="微软雅黑" panose="020B0503020204020204" charset="-122"/>
              <a:sym typeface="+mn-ea"/>
            </a:endParaRPr>
          </a:p>
        </p:txBody>
      </p:sp>
    </p:spTree>
    <p:custDataLst>
      <p:tags r:id="rId1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rgbClr val="00B050"/>
                </a:solidFill>
                <a:sym typeface="+mn-ea"/>
              </a:rPr>
              <a:t>安全生产标准化实施可达到的效果</a:t>
            </a:r>
            <a:endParaRPr lang="zh-CN" altLang="en-US" sz="2400" b="1" dirty="0">
              <a:solidFill>
                <a:schemeClr val="accent2"/>
              </a:solidFill>
              <a:latin typeface="黑体" panose="02010609060101010101" charset="-122"/>
              <a:ea typeface="黑体" panose="02010609060101010101" charset="-122"/>
              <a:sym typeface="+mn-ea"/>
            </a:endParaRPr>
          </a:p>
        </p:txBody>
      </p:sp>
      <p:sp>
        <p:nvSpPr>
          <p:cNvPr id="9" name="文本框 8"/>
          <p:cNvSpPr txBox="1"/>
          <p:nvPr/>
        </p:nvSpPr>
        <p:spPr>
          <a:xfrm>
            <a:off x="555625" y="2708910"/>
            <a:ext cx="7776210" cy="2423160"/>
          </a:xfrm>
          <a:prstGeom prst="rect">
            <a:avLst/>
          </a:prstGeom>
          <a:noFill/>
        </p:spPr>
        <p:txBody>
          <a:bodyPr wrap="square" rtlCol="0" anchor="t">
            <a:noAutofit/>
          </a:bodyPr>
          <a:p>
            <a:pPr marL="0" lvl="1" indent="457200" fontAlgn="auto">
              <a:lnSpc>
                <a:spcPct val="150000"/>
              </a:lnSpc>
              <a:spcBef>
                <a:spcPts val="0"/>
              </a:spcBef>
              <a:buNone/>
            </a:pPr>
            <a:r>
              <a:rPr lang="zh-CN" altLang="en-US" sz="1600" dirty="0">
                <a:latin typeface="+mn-ea"/>
                <a:ea typeface="+mn-ea"/>
                <a:sym typeface="+mn-ea"/>
              </a:rPr>
              <a:t>安全生产标准化是企业安全生产管理高标准、高质量、精细化的重要体现。通过安全生产标准化的实施，要求企业从细节入手，对每一个生产环节、每一个操作步骤都进行严格的规范与管控，可使企业建立起一套</a:t>
            </a:r>
            <a:r>
              <a:rPr lang="zh-CN" altLang="en-US" sz="1600" dirty="0">
                <a:solidFill>
                  <a:srgbClr val="FF0000"/>
                </a:solidFill>
                <a:latin typeface="+mn-ea"/>
                <a:ea typeface="+mn-ea"/>
                <a:sym typeface="+mn-ea"/>
              </a:rPr>
              <a:t>完整、精细的安全生产管理体系</a:t>
            </a:r>
            <a:r>
              <a:rPr lang="zh-CN" altLang="en-US" sz="1600" dirty="0">
                <a:latin typeface="+mn-ea"/>
                <a:ea typeface="+mn-ea"/>
                <a:sym typeface="+mn-ea"/>
              </a:rPr>
              <a:t>，为企业的安全生产提供有力保障。</a:t>
            </a:r>
            <a:endParaRPr lang="zh-CN" altLang="en-US" sz="1600" dirty="0">
              <a:ln>
                <a:noFill/>
                <a:prstDash val="sysDot"/>
              </a:ln>
              <a:latin typeface="+mn-ea"/>
              <a:ea typeface="+mn-ea"/>
              <a:cs typeface="微软雅黑" panose="020B0503020204020204" charset="-122"/>
              <a:sym typeface="+mn-ea"/>
            </a:endParaRPr>
          </a:p>
        </p:txBody>
      </p:sp>
      <p:sp>
        <p:nvSpPr>
          <p:cNvPr id="8" name="文本框 7"/>
          <p:cNvSpPr txBox="1"/>
          <p:nvPr/>
        </p:nvSpPr>
        <p:spPr>
          <a:xfrm>
            <a:off x="611505" y="1263650"/>
            <a:ext cx="5457825" cy="398780"/>
          </a:xfrm>
          <a:prstGeom prst="rect">
            <a:avLst/>
          </a:prstGeom>
          <a:noFill/>
        </p:spPr>
        <p:txBody>
          <a:bodyPr wrap="square" rtlCol="0" anchor="t">
            <a:spAutoFit/>
          </a:bodyPr>
          <a:p>
            <a:pPr marL="342900" indent="-342900">
              <a:buFont typeface="Wingdings" panose="05000000000000000000" charset="0"/>
              <a:buChar char="Ø"/>
            </a:pPr>
            <a:r>
              <a:rPr lang="zh-CN" altLang="en-US" sz="2000" dirty="0">
                <a:solidFill>
                  <a:srgbClr val="FF0000"/>
                </a:solidFill>
                <a:latin typeface="+mn-ea"/>
                <a:ea typeface="+mn-ea"/>
                <a:sym typeface="+mn-ea"/>
              </a:rPr>
              <a:t>可建立一套完整的安全生产管理体系</a:t>
            </a:r>
            <a:endParaRPr lang="zh-CN" altLang="en-US" sz="2000" dirty="0">
              <a:solidFill>
                <a:srgbClr val="FF0000"/>
              </a:solidFill>
              <a:latin typeface="+mn-ea"/>
              <a:ea typeface="+mn-ea"/>
              <a:sym typeface="+mn-ea"/>
            </a:endParaRPr>
          </a:p>
        </p:txBody>
      </p:sp>
    </p:spTree>
    <p:custDataLst>
      <p:tags r:id="rId1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en-US"/>
              <a:t>目录</a:t>
            </a:r>
            <a:endParaRPr lang="zh-CN" altLang="en-US"/>
          </a:p>
        </p:txBody>
      </p:sp>
      <p:sp>
        <p:nvSpPr>
          <p:cNvPr id="87" name="序号"/>
          <p:cNvSpPr txBox="1">
            <a:spLocks noChangeAspect="1"/>
          </p:cNvSpPr>
          <p:nvPr>
            <p:custDataLst>
              <p:tags r:id="rId2"/>
            </p:custDataLst>
          </p:nvPr>
        </p:nvSpPr>
        <p:spPr>
          <a:xfrm>
            <a:off x="1572678" y="2177084"/>
            <a:ext cx="542869" cy="542869"/>
          </a:xfrm>
          <a:prstGeom prst="ellipse">
            <a:avLst/>
          </a:prstGeom>
          <a:solidFill>
            <a:schemeClr val="accent1"/>
          </a:solidFill>
        </p:spPr>
        <p:txBody>
          <a:bodyPr wrap="none" lIns="0" tIns="0" rIns="0" bIns="0" rtlCol="0" anchor="ctr">
            <a:noAutofit/>
          </a:bodyPr>
          <a:lstStyle/>
          <a:p>
            <a:pPr algn="ctr"/>
            <a:r>
              <a:rPr lang="en-US" sz="2400" b="1">
                <a:solidFill>
                  <a:srgbClr val="FFFFFF"/>
                </a:solidFill>
                <a:latin typeface="+mj-ea"/>
                <a:ea typeface="+mj-ea"/>
                <a:cs typeface="微软雅黑" panose="020B0503020204020204" charset="-122"/>
              </a:rPr>
              <a:t>1</a:t>
            </a:r>
            <a:endParaRPr lang="en-US" sz="2400" b="1">
              <a:solidFill>
                <a:srgbClr val="FFFFFF"/>
              </a:solidFill>
              <a:latin typeface="+mj-ea"/>
              <a:ea typeface="+mj-ea"/>
              <a:cs typeface="微软雅黑" panose="020B0503020204020204" charset="-122"/>
            </a:endParaRPr>
          </a:p>
        </p:txBody>
      </p:sp>
      <p:sp>
        <p:nvSpPr>
          <p:cNvPr id="88" name="标题"/>
          <p:cNvSpPr txBox="1"/>
          <p:nvPr>
            <p:custDataLst>
              <p:tags r:id="rId3"/>
            </p:custDataLst>
          </p:nvPr>
        </p:nvSpPr>
        <p:spPr>
          <a:xfrm>
            <a:off x="2127885" y="2211705"/>
            <a:ext cx="5875655" cy="445135"/>
          </a:xfrm>
          <a:prstGeom prst="rect">
            <a:avLst/>
          </a:prstGeom>
          <a:noFill/>
        </p:spPr>
        <p:txBody>
          <a:bodyPr wrap="square" lIns="0" tIns="0" rIns="0" bIns="0" rtlCol="0" anchor="ctr" anchorCtr="0">
            <a:noAutofit/>
          </a:bodyPr>
          <a:lstStyle>
            <a:defPPr>
              <a:defRPr lang="zh-CN"/>
            </a:defPPr>
            <a:lvl1pPr algn="ctr">
              <a:defRPr sz="2400" b="1" spc="300">
                <a:solidFill>
                  <a:schemeClr val="tx1">
                    <a:lumMod val="65000"/>
                    <a:lumOff val="35000"/>
                  </a:schemeClr>
                </a:solidFill>
                <a:latin typeface="+mn-ea"/>
                <a:cs typeface="微软雅黑" panose="020B0503020204020204" charset="-122"/>
              </a:defRPr>
            </a:lvl1pPr>
          </a:lstStyle>
          <a:p>
            <a:pPr algn="l"/>
            <a:r>
              <a:rPr lang="en-US" altLang="zh-CN" dirty="0">
                <a:solidFill>
                  <a:schemeClr val="tx1">
                    <a:lumMod val="65000"/>
                    <a:lumOff val="35000"/>
                  </a:schemeClr>
                </a:solidFill>
              </a:rPr>
              <a:t> </a:t>
            </a:r>
            <a:r>
              <a:rPr lang="zh-CN" altLang="en-US" dirty="0">
                <a:solidFill>
                  <a:schemeClr val="tx1">
                    <a:lumMod val="65000"/>
                    <a:lumOff val="35000"/>
                  </a:schemeClr>
                </a:solidFill>
              </a:rPr>
              <a:t>安全生产标准化实施依据及主要内容</a:t>
            </a:r>
            <a:endParaRPr lang="zh-CN" altLang="en-US" dirty="0">
              <a:solidFill>
                <a:schemeClr val="tx1">
                  <a:lumMod val="65000"/>
                  <a:lumOff val="35000"/>
                </a:schemeClr>
              </a:solidFill>
            </a:endParaRPr>
          </a:p>
        </p:txBody>
      </p:sp>
      <p:sp>
        <p:nvSpPr>
          <p:cNvPr id="89" name="序号"/>
          <p:cNvSpPr txBox="1">
            <a:spLocks noChangeAspect="1"/>
          </p:cNvSpPr>
          <p:nvPr>
            <p:custDataLst>
              <p:tags r:id="rId4"/>
            </p:custDataLst>
          </p:nvPr>
        </p:nvSpPr>
        <p:spPr>
          <a:xfrm>
            <a:off x="1572678" y="3082874"/>
            <a:ext cx="542869" cy="542869"/>
          </a:xfrm>
          <a:prstGeom prst="ellipse">
            <a:avLst/>
          </a:prstGeom>
          <a:solidFill>
            <a:schemeClr val="accent2"/>
          </a:solidFill>
        </p:spPr>
        <p:txBody>
          <a:bodyPr wrap="none" lIns="0" tIns="0" rIns="0" bIns="0" rtlCol="0" anchor="ctr">
            <a:noAutofit/>
          </a:bodyPr>
          <a:lstStyle/>
          <a:p>
            <a:pPr algn="ctr"/>
            <a:r>
              <a:rPr lang="en-US" sz="2400" b="1">
                <a:solidFill>
                  <a:srgbClr val="FFFFFF"/>
                </a:solidFill>
                <a:latin typeface="+mj-ea"/>
                <a:ea typeface="+mj-ea"/>
                <a:cs typeface="微软雅黑" panose="020B0503020204020204" charset="-122"/>
              </a:rPr>
              <a:t>2</a:t>
            </a:r>
            <a:endParaRPr lang="en-US" sz="2400" b="1">
              <a:solidFill>
                <a:srgbClr val="FFFFFF"/>
              </a:solidFill>
              <a:latin typeface="+mj-ea"/>
              <a:ea typeface="+mj-ea"/>
              <a:cs typeface="微软雅黑" panose="020B0503020204020204" charset="-122"/>
            </a:endParaRPr>
          </a:p>
        </p:txBody>
      </p:sp>
      <p:sp>
        <p:nvSpPr>
          <p:cNvPr id="90" name="标题"/>
          <p:cNvSpPr txBox="1"/>
          <p:nvPr>
            <p:custDataLst>
              <p:tags r:id="rId5"/>
            </p:custDataLst>
          </p:nvPr>
        </p:nvSpPr>
        <p:spPr>
          <a:xfrm>
            <a:off x="2127885" y="3117850"/>
            <a:ext cx="5356860" cy="445135"/>
          </a:xfrm>
          <a:prstGeom prst="rect">
            <a:avLst/>
          </a:prstGeom>
          <a:noFill/>
        </p:spPr>
        <p:txBody>
          <a:bodyPr wrap="square" lIns="0" tIns="0" rIns="0" bIns="0" rtlCol="0" anchor="ctr" anchorCtr="0">
            <a:noAutofit/>
          </a:bodyPr>
          <a:lstStyle>
            <a:defPPr>
              <a:defRPr lang="zh-CN"/>
            </a:defPPr>
            <a:lvl1pPr algn="ctr">
              <a:defRPr sz="2400" b="1" spc="300">
                <a:solidFill>
                  <a:schemeClr val="tx1">
                    <a:lumMod val="65000"/>
                    <a:lumOff val="35000"/>
                  </a:schemeClr>
                </a:solidFill>
                <a:latin typeface="+mn-ea"/>
                <a:cs typeface="微软雅黑" panose="020B0503020204020204" charset="-122"/>
              </a:defRPr>
            </a:lvl1pPr>
          </a:lstStyle>
          <a:p>
            <a:pPr algn="l"/>
            <a:r>
              <a:rPr lang="en-US" altLang="zh-CN" dirty="0">
                <a:solidFill>
                  <a:schemeClr val="tx1">
                    <a:lumMod val="65000"/>
                    <a:lumOff val="35000"/>
                  </a:schemeClr>
                </a:solidFill>
              </a:rPr>
              <a:t> </a:t>
            </a:r>
            <a:r>
              <a:rPr lang="zh-CN" altLang="en-US" dirty="0">
                <a:solidFill>
                  <a:schemeClr val="tx1">
                    <a:lumMod val="65000"/>
                    <a:lumOff val="35000"/>
                  </a:schemeClr>
                </a:solidFill>
              </a:rPr>
              <a:t>安全生产标准化实施中注意的问题</a:t>
            </a:r>
            <a:endParaRPr lang="zh-CN" altLang="en-US" dirty="0">
              <a:solidFill>
                <a:schemeClr val="tx1">
                  <a:lumMod val="65000"/>
                  <a:lumOff val="35000"/>
                </a:schemeClr>
              </a:solidFill>
            </a:endParaRPr>
          </a:p>
        </p:txBody>
      </p:sp>
      <p:sp>
        <p:nvSpPr>
          <p:cNvPr id="91" name="序号"/>
          <p:cNvSpPr txBox="1">
            <a:spLocks noChangeAspect="1"/>
          </p:cNvSpPr>
          <p:nvPr>
            <p:custDataLst>
              <p:tags r:id="rId6"/>
            </p:custDataLst>
          </p:nvPr>
        </p:nvSpPr>
        <p:spPr>
          <a:xfrm>
            <a:off x="1572678" y="3988664"/>
            <a:ext cx="542869" cy="542869"/>
          </a:xfrm>
          <a:prstGeom prst="ellipse">
            <a:avLst/>
          </a:prstGeom>
          <a:solidFill>
            <a:schemeClr val="accent1"/>
          </a:solidFill>
        </p:spPr>
        <p:txBody>
          <a:bodyPr wrap="none" lIns="0" tIns="0" rIns="0" bIns="0" rtlCol="0" anchor="ctr">
            <a:noAutofit/>
          </a:bodyPr>
          <a:lstStyle/>
          <a:p>
            <a:pPr algn="ctr"/>
            <a:r>
              <a:rPr lang="en-US" sz="2400" b="1">
                <a:solidFill>
                  <a:srgbClr val="FFFFFF"/>
                </a:solidFill>
                <a:latin typeface="+mj-ea"/>
                <a:ea typeface="+mj-ea"/>
                <a:cs typeface="微软雅黑" panose="020B0503020204020204" charset="-122"/>
              </a:rPr>
              <a:t>3</a:t>
            </a:r>
            <a:endParaRPr lang="en-US" sz="2400" b="1">
              <a:solidFill>
                <a:srgbClr val="FFFFFF"/>
              </a:solidFill>
              <a:latin typeface="+mj-ea"/>
              <a:ea typeface="+mj-ea"/>
              <a:cs typeface="微软雅黑" panose="020B0503020204020204" charset="-122"/>
            </a:endParaRPr>
          </a:p>
        </p:txBody>
      </p:sp>
      <p:sp>
        <p:nvSpPr>
          <p:cNvPr id="92" name="标题"/>
          <p:cNvSpPr txBox="1"/>
          <p:nvPr>
            <p:custDataLst>
              <p:tags r:id="rId7"/>
            </p:custDataLst>
          </p:nvPr>
        </p:nvSpPr>
        <p:spPr>
          <a:xfrm>
            <a:off x="2127885" y="4023360"/>
            <a:ext cx="5375275" cy="445135"/>
          </a:xfrm>
          <a:prstGeom prst="rect">
            <a:avLst/>
          </a:prstGeom>
          <a:noFill/>
        </p:spPr>
        <p:txBody>
          <a:bodyPr wrap="square" lIns="0" tIns="0" rIns="0" bIns="0" rtlCol="0" anchor="ctr" anchorCtr="0">
            <a:noAutofit/>
          </a:bodyPr>
          <a:lstStyle>
            <a:defPPr>
              <a:defRPr lang="zh-CN"/>
            </a:defPPr>
            <a:lvl1pPr algn="ctr">
              <a:defRPr sz="2400" b="1" spc="300">
                <a:solidFill>
                  <a:schemeClr val="tx1">
                    <a:lumMod val="65000"/>
                    <a:lumOff val="35000"/>
                  </a:schemeClr>
                </a:solidFill>
                <a:latin typeface="+mn-ea"/>
                <a:cs typeface="微软雅黑" panose="020B0503020204020204" charset="-122"/>
              </a:defRPr>
            </a:lvl1pPr>
          </a:lstStyle>
          <a:p>
            <a:pPr algn="l"/>
            <a:r>
              <a:rPr lang="en-US" altLang="zh-CN" dirty="0">
                <a:solidFill>
                  <a:schemeClr val="tx1">
                    <a:lumMod val="65000"/>
                    <a:lumOff val="35000"/>
                  </a:schemeClr>
                </a:solidFill>
              </a:rPr>
              <a:t> </a:t>
            </a:r>
            <a:r>
              <a:rPr lang="zh-CN" altLang="en-US" dirty="0">
                <a:solidFill>
                  <a:schemeClr val="tx1">
                    <a:lumMod val="65000"/>
                    <a:lumOff val="35000"/>
                  </a:schemeClr>
                </a:solidFill>
              </a:rPr>
              <a:t>安全生产标准化实施可达到的效果</a:t>
            </a:r>
            <a:endParaRPr lang="zh-CN" altLang="en-US" dirty="0">
              <a:solidFill>
                <a:schemeClr val="tx1">
                  <a:lumMod val="65000"/>
                  <a:lumOff val="35000"/>
                </a:schemeClr>
              </a:solidFill>
            </a:endParaRPr>
          </a:p>
        </p:txBody>
      </p:sp>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rgbClr val="00B050"/>
                </a:solidFill>
                <a:sym typeface="+mn-ea"/>
              </a:rPr>
              <a:t>安全生产标准化实施可达到的效果</a:t>
            </a:r>
            <a:endParaRPr lang="zh-CN" altLang="en-US" sz="2400" b="1" dirty="0">
              <a:solidFill>
                <a:schemeClr val="accent2"/>
              </a:solidFill>
              <a:latin typeface="黑体" panose="02010609060101010101" charset="-122"/>
              <a:ea typeface="黑体" panose="02010609060101010101" charset="-122"/>
              <a:sym typeface="+mn-ea"/>
            </a:endParaRPr>
          </a:p>
        </p:txBody>
      </p:sp>
      <p:sp>
        <p:nvSpPr>
          <p:cNvPr id="9" name="文本框 8"/>
          <p:cNvSpPr txBox="1"/>
          <p:nvPr/>
        </p:nvSpPr>
        <p:spPr>
          <a:xfrm>
            <a:off x="555625" y="2708910"/>
            <a:ext cx="7697470" cy="2423160"/>
          </a:xfrm>
          <a:prstGeom prst="rect">
            <a:avLst/>
          </a:prstGeom>
          <a:noFill/>
        </p:spPr>
        <p:txBody>
          <a:bodyPr wrap="square" rtlCol="0" anchor="t">
            <a:noAutofit/>
          </a:bodyPr>
          <a:p>
            <a:pPr marL="0" lvl="1" indent="457200" fontAlgn="auto">
              <a:lnSpc>
                <a:spcPct val="150000"/>
              </a:lnSpc>
              <a:spcBef>
                <a:spcPts val="0"/>
              </a:spcBef>
              <a:buNone/>
            </a:pPr>
            <a:r>
              <a:rPr lang="zh-CN" altLang="en-US" sz="1600" dirty="0">
                <a:latin typeface="+mn-ea"/>
                <a:ea typeface="+mn-ea"/>
                <a:sym typeface="+mn-ea"/>
              </a:rPr>
              <a:t>燃气企业主要负责人作为安全生产的第一责任人，重视推动安全生产标准化的有效实施，可使安全生产的各项标准灌输落实到全体员工，</a:t>
            </a:r>
            <a:r>
              <a:rPr lang="zh-CN" altLang="en-US" sz="1600" dirty="0">
                <a:solidFill>
                  <a:srgbClr val="FF0000"/>
                </a:solidFill>
                <a:latin typeface="+mn-ea"/>
                <a:ea typeface="+mn-ea"/>
                <a:sym typeface="+mn-ea"/>
              </a:rPr>
              <a:t>全员参与、全员知晓、全员执行</a:t>
            </a:r>
            <a:r>
              <a:rPr lang="zh-CN" altLang="en-US" sz="1600" dirty="0">
                <a:latin typeface="+mn-ea"/>
                <a:ea typeface="+mn-ea"/>
                <a:sym typeface="+mn-ea"/>
              </a:rPr>
              <a:t>安全生产标准化是企业负责人保证安全生产的重要抓手。</a:t>
            </a:r>
            <a:endParaRPr lang="zh-CN" altLang="en-US" sz="1600" dirty="0">
              <a:ln>
                <a:noFill/>
                <a:prstDash val="sysDot"/>
              </a:ln>
              <a:latin typeface="+mn-ea"/>
              <a:ea typeface="+mn-ea"/>
              <a:cs typeface="微软雅黑" panose="020B0503020204020204" charset="-122"/>
              <a:sym typeface="+mn-ea"/>
            </a:endParaRPr>
          </a:p>
        </p:txBody>
      </p:sp>
      <p:sp>
        <p:nvSpPr>
          <p:cNvPr id="8" name="文本框 7"/>
          <p:cNvSpPr txBox="1"/>
          <p:nvPr/>
        </p:nvSpPr>
        <p:spPr>
          <a:xfrm>
            <a:off x="611505" y="1263650"/>
            <a:ext cx="5457825" cy="398780"/>
          </a:xfrm>
          <a:prstGeom prst="rect">
            <a:avLst/>
          </a:prstGeom>
          <a:noFill/>
        </p:spPr>
        <p:txBody>
          <a:bodyPr wrap="square" rtlCol="0" anchor="t">
            <a:spAutoFit/>
          </a:bodyPr>
          <a:p>
            <a:pPr marL="342900" indent="-342900">
              <a:buFont typeface="Wingdings" panose="05000000000000000000" charset="0"/>
              <a:buChar char="Ø"/>
            </a:pPr>
            <a:r>
              <a:rPr lang="zh-CN" altLang="en-US" sz="2000" dirty="0">
                <a:solidFill>
                  <a:srgbClr val="FF0000"/>
                </a:solidFill>
                <a:latin typeface="+mn-ea"/>
                <a:ea typeface="+mn-ea"/>
                <a:sym typeface="+mn-ea"/>
              </a:rPr>
              <a:t>可作为企业主要负责人安全管理的重要抓手</a:t>
            </a:r>
            <a:endParaRPr lang="zh-CN" altLang="en-US" sz="2000" dirty="0">
              <a:solidFill>
                <a:srgbClr val="FF0000"/>
              </a:solidFill>
              <a:latin typeface="+mn-ea"/>
              <a:ea typeface="+mn-ea"/>
              <a:sym typeface="+mn-ea"/>
            </a:endParaRPr>
          </a:p>
        </p:txBody>
      </p:sp>
    </p:spTree>
    <p:custDataLst>
      <p:tags r:id="rId1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rgbClr val="00B050"/>
                </a:solidFill>
                <a:sym typeface="+mn-ea"/>
              </a:rPr>
              <a:t>安全生产标准化</a:t>
            </a:r>
            <a:r>
              <a:rPr lang="zh-CN" altLang="en-US" sz="2400" b="1" dirty="0">
                <a:solidFill>
                  <a:srgbClr val="00B050"/>
                </a:solidFill>
                <a:sym typeface="+mn-ea"/>
              </a:rPr>
              <a:t>实施可达到的效果</a:t>
            </a:r>
            <a:endParaRPr lang="zh-CN" altLang="en-US" sz="2400" b="1" dirty="0">
              <a:solidFill>
                <a:schemeClr val="accent2"/>
              </a:solidFill>
              <a:latin typeface="黑体" panose="02010609060101010101" charset="-122"/>
              <a:ea typeface="黑体" panose="02010609060101010101" charset="-122"/>
              <a:sym typeface="+mn-ea"/>
            </a:endParaRPr>
          </a:p>
        </p:txBody>
      </p:sp>
      <p:sp>
        <p:nvSpPr>
          <p:cNvPr id="9" name="文本框 8"/>
          <p:cNvSpPr txBox="1"/>
          <p:nvPr/>
        </p:nvSpPr>
        <p:spPr>
          <a:xfrm>
            <a:off x="555625" y="2708910"/>
            <a:ext cx="7772400" cy="2423160"/>
          </a:xfrm>
          <a:prstGeom prst="rect">
            <a:avLst/>
          </a:prstGeom>
          <a:noFill/>
        </p:spPr>
        <p:txBody>
          <a:bodyPr wrap="square" rtlCol="0" anchor="t">
            <a:noAutofit/>
          </a:bodyPr>
          <a:p>
            <a:pPr marL="0" lvl="1" indent="457200" fontAlgn="auto">
              <a:lnSpc>
                <a:spcPct val="150000"/>
              </a:lnSpc>
              <a:spcBef>
                <a:spcPts val="0"/>
              </a:spcBef>
              <a:buNone/>
            </a:pPr>
            <a:r>
              <a:rPr lang="zh-CN" altLang="en-US" sz="1600" dirty="0">
                <a:latin typeface="+mn-ea"/>
                <a:ea typeface="+mn-ea"/>
                <a:sym typeface="+mn-ea"/>
              </a:rPr>
              <a:t>安全生产标准化的有效实施，可使员工能够清晰了解每一步操作的要求与标准，所有操作工作都得以在明确的规章制度指导下进行，这从</a:t>
            </a:r>
            <a:r>
              <a:rPr lang="zh-CN" altLang="en-US" sz="1600" dirty="0">
                <a:solidFill>
                  <a:srgbClr val="FF0000"/>
                </a:solidFill>
                <a:latin typeface="+mn-ea"/>
                <a:ea typeface="+mn-ea"/>
                <a:sym typeface="+mn-ea"/>
              </a:rPr>
              <a:t>根本上改变一些员工以往凭经验、想当然的操作习惯</a:t>
            </a:r>
            <a:r>
              <a:rPr lang="zh-CN" altLang="en-US" sz="1600" dirty="0">
                <a:latin typeface="+mn-ea"/>
                <a:ea typeface="+mn-ea"/>
                <a:sym typeface="+mn-ea"/>
              </a:rPr>
              <a:t>，从而确保操作过程的规范性与安全性，可最大程度避免因人为原因而导致的事故发生。</a:t>
            </a:r>
            <a:endParaRPr lang="zh-CN" altLang="en-US" sz="1600" dirty="0">
              <a:ln>
                <a:noFill/>
                <a:prstDash val="sysDot"/>
              </a:ln>
              <a:latin typeface="+mn-ea"/>
              <a:ea typeface="+mn-ea"/>
              <a:cs typeface="微软雅黑" panose="020B0503020204020204" charset="-122"/>
              <a:sym typeface="+mn-ea"/>
            </a:endParaRPr>
          </a:p>
        </p:txBody>
      </p:sp>
      <p:sp>
        <p:nvSpPr>
          <p:cNvPr id="8" name="文本框 7"/>
          <p:cNvSpPr txBox="1"/>
          <p:nvPr/>
        </p:nvSpPr>
        <p:spPr>
          <a:xfrm>
            <a:off x="611505" y="1263650"/>
            <a:ext cx="5457825" cy="398780"/>
          </a:xfrm>
          <a:prstGeom prst="rect">
            <a:avLst/>
          </a:prstGeom>
          <a:noFill/>
        </p:spPr>
        <p:txBody>
          <a:bodyPr wrap="square" rtlCol="0" anchor="t">
            <a:spAutoFit/>
          </a:bodyPr>
          <a:p>
            <a:pPr marL="342900" indent="-342900">
              <a:buFont typeface="Wingdings" panose="05000000000000000000" charset="0"/>
              <a:buChar char="Ø"/>
            </a:pPr>
            <a:r>
              <a:rPr lang="zh-CN" altLang="en-US" sz="2000" dirty="0">
                <a:solidFill>
                  <a:srgbClr val="FF0000"/>
                </a:solidFill>
                <a:latin typeface="+mn-ea"/>
                <a:ea typeface="+mn-ea"/>
                <a:sym typeface="+mn-ea"/>
              </a:rPr>
              <a:t>可使员工做好安全工作有章可循</a:t>
            </a:r>
            <a:endParaRPr lang="zh-CN" altLang="en-US" sz="2000" dirty="0">
              <a:solidFill>
                <a:srgbClr val="FF0000"/>
              </a:solidFill>
              <a:latin typeface="+mn-ea"/>
              <a:ea typeface="+mn-ea"/>
              <a:sym typeface="+mn-ea"/>
            </a:endParaRPr>
          </a:p>
        </p:txBody>
      </p:sp>
    </p:spTree>
    <p:custDataLst>
      <p:tags r:id="rId1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rgbClr val="00B050"/>
                </a:solidFill>
                <a:sym typeface="+mn-ea"/>
              </a:rPr>
              <a:t>安全生产标准化</a:t>
            </a:r>
            <a:r>
              <a:rPr lang="zh-CN" altLang="en-US" sz="2400" b="1" dirty="0">
                <a:solidFill>
                  <a:srgbClr val="00B050"/>
                </a:solidFill>
                <a:sym typeface="+mn-ea"/>
              </a:rPr>
              <a:t>实施可达到的效果</a:t>
            </a:r>
            <a:endParaRPr lang="zh-CN" altLang="en-US" sz="2400" b="1" dirty="0">
              <a:solidFill>
                <a:schemeClr val="accent2"/>
              </a:solidFill>
              <a:latin typeface="黑体" panose="02010609060101010101" charset="-122"/>
              <a:ea typeface="黑体" panose="02010609060101010101" charset="-122"/>
              <a:sym typeface="+mn-ea"/>
            </a:endParaRPr>
          </a:p>
        </p:txBody>
      </p:sp>
      <p:sp>
        <p:nvSpPr>
          <p:cNvPr id="9" name="文本框 8"/>
          <p:cNvSpPr txBox="1"/>
          <p:nvPr/>
        </p:nvSpPr>
        <p:spPr>
          <a:xfrm>
            <a:off x="555625" y="2708910"/>
            <a:ext cx="7775575" cy="2423160"/>
          </a:xfrm>
          <a:prstGeom prst="rect">
            <a:avLst/>
          </a:prstGeom>
          <a:noFill/>
        </p:spPr>
        <p:txBody>
          <a:bodyPr wrap="square" rtlCol="0" anchor="t">
            <a:noAutofit/>
          </a:bodyPr>
          <a:p>
            <a:pPr marL="0" lvl="1" indent="457200" fontAlgn="auto">
              <a:lnSpc>
                <a:spcPct val="150000"/>
              </a:lnSpc>
              <a:spcBef>
                <a:spcPts val="0"/>
              </a:spcBef>
              <a:buNone/>
            </a:pPr>
            <a:r>
              <a:rPr lang="zh-CN" altLang="en-US" sz="1600" dirty="0">
                <a:latin typeface="+mn-ea"/>
                <a:ea typeface="+mn-ea"/>
                <a:sym typeface="+mn-ea"/>
              </a:rPr>
              <a:t>通过安全生产标准化量化考核的有效实施，</a:t>
            </a:r>
            <a:r>
              <a:rPr lang="zh-CN" altLang="en-US" sz="1600" dirty="0">
                <a:solidFill>
                  <a:srgbClr val="FF0000"/>
                </a:solidFill>
                <a:latin typeface="+mn-ea"/>
                <a:ea typeface="+mn-ea"/>
                <a:sym typeface="+mn-ea"/>
              </a:rPr>
              <a:t>不仅可对自身的安全生产管理水平进行全面评估，也可与省内及国内优秀燃气企业横向对比</a:t>
            </a:r>
            <a:r>
              <a:rPr lang="zh-CN" altLang="en-US" sz="1600" dirty="0">
                <a:latin typeface="+mn-ea"/>
                <a:ea typeface="+mn-ea"/>
                <a:sym typeface="+mn-ea"/>
              </a:rPr>
              <a:t>，精准识别出自身在制度建设、人员培训、设备管理、风险防控等方面的短板与弱项，进而有针对性地制定改进措施，实现安全生产管理水平的不断提升。</a:t>
            </a:r>
            <a:endParaRPr lang="zh-CN" altLang="en-US" sz="1600" dirty="0">
              <a:ln>
                <a:noFill/>
                <a:prstDash val="sysDot"/>
              </a:ln>
              <a:latin typeface="+mn-ea"/>
              <a:ea typeface="+mn-ea"/>
              <a:cs typeface="微软雅黑" panose="020B0503020204020204" charset="-122"/>
              <a:sym typeface="+mn-ea"/>
            </a:endParaRPr>
          </a:p>
        </p:txBody>
      </p:sp>
      <p:sp>
        <p:nvSpPr>
          <p:cNvPr id="8" name="文本框 7"/>
          <p:cNvSpPr txBox="1"/>
          <p:nvPr/>
        </p:nvSpPr>
        <p:spPr>
          <a:xfrm>
            <a:off x="611505" y="1263650"/>
            <a:ext cx="5457825" cy="398780"/>
          </a:xfrm>
          <a:prstGeom prst="rect">
            <a:avLst/>
          </a:prstGeom>
          <a:noFill/>
        </p:spPr>
        <p:txBody>
          <a:bodyPr wrap="square" rtlCol="0" anchor="t">
            <a:spAutoFit/>
          </a:bodyPr>
          <a:p>
            <a:pPr marL="342900" indent="-342900">
              <a:buFont typeface="Wingdings" panose="05000000000000000000" charset="0"/>
              <a:buChar char="Ø"/>
            </a:pPr>
            <a:r>
              <a:rPr lang="zh-CN" altLang="en-US" sz="2000" dirty="0">
                <a:solidFill>
                  <a:srgbClr val="FF0000"/>
                </a:solidFill>
                <a:latin typeface="+mn-ea"/>
                <a:ea typeface="+mn-ea"/>
                <a:sym typeface="+mn-ea"/>
              </a:rPr>
              <a:t>可促进企业安全管理工作得到持续改进</a:t>
            </a:r>
            <a:endParaRPr lang="zh-CN" altLang="en-US" sz="2000" dirty="0">
              <a:solidFill>
                <a:srgbClr val="FF0000"/>
              </a:solidFill>
              <a:latin typeface="+mn-ea"/>
              <a:ea typeface="+mn-ea"/>
              <a:sym typeface="+mn-ea"/>
            </a:endParaRPr>
          </a:p>
        </p:txBody>
      </p:sp>
    </p:spTree>
    <p:custDataLst>
      <p:tags r:id="rId1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rgbClr val="00B050"/>
                </a:solidFill>
                <a:sym typeface="+mn-ea"/>
              </a:rPr>
              <a:t>安全生产标准化</a:t>
            </a:r>
            <a:r>
              <a:rPr lang="zh-CN" altLang="en-US" sz="2400" b="1" dirty="0">
                <a:solidFill>
                  <a:srgbClr val="00B050"/>
                </a:solidFill>
                <a:sym typeface="+mn-ea"/>
              </a:rPr>
              <a:t>实施可达到的效果</a:t>
            </a:r>
            <a:endParaRPr lang="zh-CN" altLang="en-US" sz="2400" b="1" dirty="0">
              <a:solidFill>
                <a:schemeClr val="accent2"/>
              </a:solidFill>
              <a:latin typeface="黑体" panose="02010609060101010101" charset="-122"/>
              <a:ea typeface="黑体" panose="02010609060101010101" charset="-122"/>
              <a:sym typeface="+mn-ea"/>
            </a:endParaRPr>
          </a:p>
        </p:txBody>
      </p:sp>
      <p:sp>
        <p:nvSpPr>
          <p:cNvPr id="9" name="文本框 8"/>
          <p:cNvSpPr txBox="1"/>
          <p:nvPr/>
        </p:nvSpPr>
        <p:spPr>
          <a:xfrm>
            <a:off x="555625" y="2708910"/>
            <a:ext cx="7775575" cy="2423160"/>
          </a:xfrm>
          <a:prstGeom prst="rect">
            <a:avLst/>
          </a:prstGeom>
          <a:noFill/>
        </p:spPr>
        <p:txBody>
          <a:bodyPr wrap="square" rtlCol="0" anchor="t">
            <a:noAutofit/>
          </a:bodyPr>
          <a:p>
            <a:pPr marL="0" lvl="1" indent="457200" fontAlgn="auto">
              <a:lnSpc>
                <a:spcPct val="150000"/>
              </a:lnSpc>
              <a:spcBef>
                <a:spcPts val="0"/>
              </a:spcBef>
              <a:buNone/>
            </a:pPr>
            <a:r>
              <a:rPr lang="zh-CN" altLang="en-US" sz="1600" dirty="0">
                <a:latin typeface="+mn-ea"/>
                <a:ea typeface="+mn-ea"/>
                <a:sym typeface="+mn-ea"/>
              </a:rPr>
              <a:t>燃气企业通过扎实开展安全标准化实施的量化评价，将会使</a:t>
            </a:r>
            <a:r>
              <a:rPr lang="zh-CN" altLang="en-US" sz="1600" dirty="0">
                <a:solidFill>
                  <a:srgbClr val="FF0000"/>
                </a:solidFill>
                <a:latin typeface="+mn-ea"/>
                <a:ea typeface="+mn-ea"/>
                <a:sym typeface="+mn-ea"/>
              </a:rPr>
              <a:t>安全管理水平得到显著提升</a:t>
            </a:r>
            <a:r>
              <a:rPr lang="zh-CN" altLang="en-US" sz="1600" dirty="0">
                <a:latin typeface="+mn-ea"/>
                <a:ea typeface="+mn-ea"/>
                <a:sym typeface="+mn-ea"/>
              </a:rPr>
              <a:t>，特别是达到一、二级标准的企业，更能赢得政府、用户的信任，有助于提升企业的社会形象和安全保障能力，可为企业的可持续发展奠定坚实的安全基础。</a:t>
            </a:r>
            <a:endParaRPr lang="zh-CN" altLang="en-US" sz="1600" dirty="0">
              <a:ln>
                <a:noFill/>
                <a:prstDash val="sysDot"/>
              </a:ln>
              <a:latin typeface="+mn-ea"/>
              <a:ea typeface="+mn-ea"/>
              <a:cs typeface="微软雅黑" panose="020B0503020204020204" charset="-122"/>
              <a:sym typeface="+mn-ea"/>
            </a:endParaRPr>
          </a:p>
        </p:txBody>
      </p:sp>
      <p:sp>
        <p:nvSpPr>
          <p:cNvPr id="8" name="文本框 7"/>
          <p:cNvSpPr txBox="1"/>
          <p:nvPr/>
        </p:nvSpPr>
        <p:spPr>
          <a:xfrm>
            <a:off x="611505" y="1263650"/>
            <a:ext cx="5457825" cy="398780"/>
          </a:xfrm>
          <a:prstGeom prst="rect">
            <a:avLst/>
          </a:prstGeom>
          <a:noFill/>
        </p:spPr>
        <p:txBody>
          <a:bodyPr wrap="square" rtlCol="0" anchor="t">
            <a:spAutoFit/>
          </a:bodyPr>
          <a:p>
            <a:pPr marL="342900" indent="-342900">
              <a:buFont typeface="Wingdings" panose="05000000000000000000" charset="0"/>
              <a:buChar char="Ø"/>
            </a:pPr>
            <a:r>
              <a:rPr lang="zh-CN" altLang="en-US" sz="2000" dirty="0">
                <a:solidFill>
                  <a:srgbClr val="FF0000"/>
                </a:solidFill>
                <a:latin typeface="+mn-ea"/>
                <a:ea typeface="+mn-ea"/>
                <a:sym typeface="+mn-ea"/>
              </a:rPr>
              <a:t>可赢得政府、用户的信任</a:t>
            </a:r>
            <a:endParaRPr lang="zh-CN" altLang="en-US" sz="2000" dirty="0">
              <a:solidFill>
                <a:srgbClr val="FF0000"/>
              </a:solidFill>
              <a:latin typeface="+mn-ea"/>
              <a:ea typeface="+mn-ea"/>
              <a:sym typeface="+mn-ea"/>
            </a:endParaRPr>
          </a:p>
        </p:txBody>
      </p:sp>
    </p:spTree>
    <p:custDataLst>
      <p:tags r:id="rId1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normAutofit fontScale="90000"/>
          </a:bodyPr>
          <a:lstStyle/>
          <a:p>
            <a:pPr marL="0" indent="457200" algn="l" fontAlgn="auto">
              <a:lnSpc>
                <a:spcPct val="150000"/>
              </a:lnSpc>
            </a:pPr>
            <a:r>
              <a:rPr lang="zh-CN" altLang="en-US" sz="2220" b="0" dirty="0">
                <a:ln>
                  <a:noFill/>
                  <a:prstDash val="sysDot"/>
                </a:ln>
                <a:latin typeface="+mn-ea"/>
                <a:ea typeface="+mn-ea"/>
                <a:cs typeface="+mn-ea"/>
                <a:sym typeface="+mn-ea"/>
              </a:rPr>
              <a:t>省住建厅和各级行业行政主管部门非常重视安全生产标准化工作的建设和实施，相信在各级行业行政主管部门的进一步推动下，在黑龙江省燃气协会的精心组织指导下，在燃气企业具体建设实施下，此项工作的有效实施将会为燃气安全生产管理工作发挥更大的作用。</a:t>
            </a:r>
            <a:endParaRPr lang="zh-CN" altLang="en-US" sz="2220" b="0" dirty="0">
              <a:ln>
                <a:noFill/>
                <a:prstDash val="sysDot"/>
              </a:ln>
              <a:latin typeface="+mn-ea"/>
              <a:ea typeface="+mn-ea"/>
              <a:cs typeface="+mn-ea"/>
              <a:sym typeface="+mn-ea"/>
            </a:endParaRPr>
          </a:p>
        </p:txBody>
      </p:sp>
      <p:pic>
        <p:nvPicPr>
          <p:cNvPr id="7" name="图片 6" descr="u=2545923581,3886354396&amp;fm=253&amp;fmt=auto&amp;app=138&amp;f=JPEG (1)(1)"/>
          <p:cNvPicPr>
            <a:picLocks noChangeAspect="1"/>
          </p:cNvPicPr>
          <p:nvPr/>
        </p:nvPicPr>
        <p:blipFill>
          <a:blip r:embed="rId2"/>
          <a:srcRect l="5328" t="27569" r="6729" b="17942"/>
          <a:stretch>
            <a:fillRect/>
          </a:stretch>
        </p:blipFill>
        <p:spPr>
          <a:xfrm>
            <a:off x="35560" y="4509135"/>
            <a:ext cx="9121140" cy="2209800"/>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895" y="1758950"/>
            <a:ext cx="7908925" cy="37363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endParaRPr lang="zh-CN" altLang="en-US" sz="1400" kern="0" spc="0" dirty="0">
              <a:ln>
                <a:noFill/>
                <a:prstDash val="sysDot"/>
              </a:ln>
              <a:solidFill>
                <a:schemeClr val="tx1">
                  <a:lumMod val="85000"/>
                  <a:lumOff val="15000"/>
                </a:schemeClr>
              </a:solidFill>
              <a:latin typeface="+mn-ea"/>
              <a:ea typeface="+mn-ea"/>
              <a:sym typeface="+mn-ea"/>
            </a:endParaRPr>
          </a:p>
          <a:p>
            <a:pPr indent="457200">
              <a:lnSpc>
                <a:spcPct val="200000"/>
              </a:lnSpc>
              <a:buNone/>
            </a:pPr>
            <a:r>
              <a:rPr lang="zh-CN" altLang="en-US" sz="1600" kern="0" spc="0" dirty="0">
                <a:ln>
                  <a:noFill/>
                  <a:prstDash val="sysDot"/>
                </a:ln>
                <a:solidFill>
                  <a:schemeClr val="tx1">
                    <a:lumMod val="85000"/>
                    <a:lumOff val="15000"/>
                  </a:schemeClr>
                </a:solidFill>
                <a:latin typeface="+mn-ea"/>
                <a:ea typeface="+mn-ea"/>
                <a:sym typeface="+mn-ea"/>
              </a:rPr>
              <a:t>《中华人民共和国安全生产法》第四条提出：生产经营单位必须遵守本法和其他有关安全生产的法律、法规，加强安全生产管理，建立健全全员安全生产责任制和安全生产规章制度，加大对安全生产资金、物资、技术、人员的投入保障力度，改善安全生产条件，</a:t>
            </a:r>
            <a:r>
              <a:rPr lang="zh-CN" altLang="en-US" sz="1600" b="1" kern="0" spc="0" dirty="0">
                <a:ln>
                  <a:noFill/>
                  <a:prstDash val="sysDot"/>
                </a:ln>
                <a:solidFill>
                  <a:srgbClr val="FF0000"/>
                </a:solidFill>
                <a:latin typeface="+mn-ea"/>
                <a:ea typeface="+mn-ea"/>
                <a:sym typeface="+mn-ea"/>
              </a:rPr>
              <a:t>加强安全生产标准化</a:t>
            </a:r>
            <a:r>
              <a:rPr lang="zh-CN" altLang="en-US" sz="1600" kern="0" spc="0" dirty="0">
                <a:ln>
                  <a:noFill/>
                  <a:prstDash val="sysDot"/>
                </a:ln>
                <a:solidFill>
                  <a:schemeClr val="tx1">
                    <a:lumMod val="85000"/>
                    <a:lumOff val="15000"/>
                  </a:schemeClr>
                </a:solidFill>
                <a:latin typeface="+mn-ea"/>
                <a:ea typeface="+mn-ea"/>
                <a:sym typeface="+mn-ea"/>
              </a:rPr>
              <a:t>、信息化建设，构建安全风险分级管控和隐患排查治理双重预防机制，健全风险防范化解机制，提高安全生产水平，确保安全生产。</a:t>
            </a: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92443" y="1137285"/>
            <a:ext cx="8100060" cy="535940"/>
          </a:xfrm>
        </p:spPr>
        <p:txBody>
          <a:bodyPr/>
          <a:p>
            <a:r>
              <a:rPr lang="zh-CN" altLang="en-US">
                <a:sym typeface="+mn-ea"/>
              </a:rPr>
              <a:t>实施</a:t>
            </a:r>
            <a:r>
              <a:rPr lang="zh-CN" altLang="en-US">
                <a:sym typeface="+mn-ea"/>
              </a:rPr>
              <a:t>依据</a:t>
            </a:r>
            <a:endParaRPr lang="zh-CN" altLang="en-US"/>
          </a:p>
        </p:txBody>
      </p:sp>
    </p:spTree>
    <p:custDataLst>
      <p:tags r:id="rId1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895" y="2441575"/>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r>
              <a:rPr lang="zh-CN" altLang="en-US" sz="1600" kern="0" dirty="0">
                <a:ln>
                  <a:noFill/>
                  <a:prstDash val="sysDot"/>
                </a:ln>
                <a:solidFill>
                  <a:schemeClr val="tx1">
                    <a:lumMod val="85000"/>
                    <a:lumOff val="15000"/>
                  </a:schemeClr>
                </a:solidFill>
                <a:latin typeface="+mn-ea"/>
                <a:sym typeface="+mn-ea"/>
              </a:rPr>
              <a:t>《中华人民共和国安全生产法》</a:t>
            </a:r>
            <a:r>
              <a:rPr lang="zh-CN" altLang="en-US" sz="1600" kern="0" dirty="0">
                <a:ln>
                  <a:noFill/>
                  <a:prstDash val="sysDot"/>
                </a:ln>
                <a:solidFill>
                  <a:schemeClr val="tx1"/>
                </a:solidFill>
                <a:latin typeface="+mn-ea"/>
                <a:sym typeface="+mn-ea"/>
              </a:rPr>
              <a:t>第二十一条提出：生产经营单位的主要负责人对本单位安全生产工作负有七项职责：（一）建立健全并落实本单位全员安全生产责任制，</a:t>
            </a:r>
            <a:r>
              <a:rPr lang="zh-CN" altLang="en-US" sz="1600" kern="0" dirty="0">
                <a:ln>
                  <a:noFill/>
                  <a:prstDash val="sysDot"/>
                </a:ln>
                <a:solidFill>
                  <a:srgbClr val="FF0000"/>
                </a:solidFill>
                <a:latin typeface="+mn-ea"/>
                <a:sym typeface="+mn-ea"/>
              </a:rPr>
              <a:t>加强安全生产标准化建设</a:t>
            </a:r>
            <a:r>
              <a:rPr lang="zh-CN" altLang="en-US" sz="1600" kern="0" dirty="0">
                <a:ln>
                  <a:noFill/>
                  <a:prstDash val="sysDot"/>
                </a:ln>
                <a:solidFill>
                  <a:schemeClr val="tx1"/>
                </a:solidFill>
                <a:latin typeface="+mn-ea"/>
                <a:sym typeface="+mn-ea"/>
              </a:rPr>
              <a:t>。</a:t>
            </a: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76568" y="1096645"/>
            <a:ext cx="8100060" cy="535940"/>
          </a:xfrm>
        </p:spPr>
        <p:txBody>
          <a:bodyPr/>
          <a:p>
            <a:r>
              <a:rPr lang="zh-CN" altLang="en-US">
                <a:sym typeface="+mn-ea"/>
              </a:rPr>
              <a:t>实施</a:t>
            </a:r>
            <a:r>
              <a:rPr lang="zh-CN" altLang="en-US">
                <a:sym typeface="+mn-ea"/>
              </a:rPr>
              <a:t>依据</a:t>
            </a:r>
            <a:endParaRPr lang="zh-CN" altLang="en-US"/>
          </a:p>
        </p:txBody>
      </p:sp>
    </p:spTree>
    <p:custDataLst>
      <p:tags r:id="rId1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r>
              <a:rPr lang="zh-CN" altLang="en-US" sz="1600" kern="0" dirty="0">
                <a:ln>
                  <a:noFill/>
                  <a:prstDash val="sysDot"/>
                </a:ln>
                <a:solidFill>
                  <a:schemeClr val="tx1"/>
                </a:solidFill>
                <a:latin typeface="+mn-ea"/>
                <a:sym typeface="+mn-ea"/>
              </a:rPr>
              <a:t>安全生产法中安全生产标准化给予了重点要求，要求生产经营单位加强安全生产标准化建设，还将其与信息化建设并列，作为提升安全生产管理水平的两大重要途径。</a:t>
            </a:r>
            <a:endParaRPr lang="zh-CN" altLang="en-US" sz="1600" kern="0" spc="0" dirty="0">
              <a:ln>
                <a:noFill/>
                <a:prstDash val="sysDot"/>
              </a:ln>
              <a:solidFill>
                <a:schemeClr val="tx1"/>
              </a:solidFill>
              <a:latin typeface="+mn-ea"/>
              <a:ea typeface="+mn-ea"/>
              <a:sym typeface="+mn-ea"/>
            </a:endParaRPr>
          </a:p>
          <a:p>
            <a:pPr indent="457200" algn="l">
              <a:lnSpc>
                <a:spcPct val="200000"/>
              </a:lnSpc>
              <a:buClrTx/>
              <a:buSzTx/>
              <a:buNone/>
            </a:pPr>
            <a:r>
              <a:rPr lang="zh-CN" altLang="en-US" sz="1600" kern="0" dirty="0">
                <a:ln>
                  <a:noFill/>
                  <a:prstDash val="sysDot"/>
                </a:ln>
                <a:solidFill>
                  <a:schemeClr val="tx1"/>
                </a:solidFill>
                <a:latin typeface="+mn-ea"/>
                <a:sym typeface="+mn-ea"/>
              </a:rPr>
              <a:t>此外，</a:t>
            </a:r>
            <a:r>
              <a:rPr lang="zh-CN" altLang="en-US" sz="1600" kern="0" dirty="0">
                <a:ln>
                  <a:noFill/>
                  <a:prstDash val="sysDot"/>
                </a:ln>
                <a:solidFill>
                  <a:schemeClr val="tx1"/>
                </a:solidFill>
                <a:latin typeface="+mn-ea"/>
                <a:sym typeface="+mn-ea"/>
              </a:rPr>
              <a:t>明确要求</a:t>
            </a:r>
            <a:r>
              <a:rPr lang="zh-CN" altLang="en-US" sz="1600" kern="0" dirty="0">
                <a:ln>
                  <a:noFill/>
                  <a:prstDash val="sysDot"/>
                </a:ln>
                <a:solidFill>
                  <a:schemeClr val="tx1"/>
                </a:solidFill>
                <a:latin typeface="+mn-ea"/>
                <a:sym typeface="+mn-ea"/>
              </a:rPr>
              <a:t>生产经营单位的主要负责人建立健全并落实本单位全员安全生产责任制，并加强安全生产标准化建设。这一规定进一步强调了安全生产标准化在生产经营单位中的核心地位，以及主要负责人对此承担的重要责任。</a:t>
            </a: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76568" y="1096645"/>
            <a:ext cx="8100060" cy="535940"/>
          </a:xfrm>
        </p:spPr>
        <p:txBody>
          <a:bodyPr/>
          <a:p>
            <a:r>
              <a:rPr lang="zh-CN" altLang="en-US">
                <a:sym typeface="+mn-ea"/>
              </a:rPr>
              <a:t>实施</a:t>
            </a:r>
            <a:r>
              <a:rPr lang="zh-CN" altLang="en-US">
                <a:sym typeface="+mn-ea"/>
              </a:rPr>
              <a:t>依据</a:t>
            </a:r>
            <a:endParaRPr lang="zh-CN" altLang="en-US"/>
          </a:p>
        </p:txBody>
      </p:sp>
    </p:spTree>
    <p:custDataLst>
      <p:tags r:id="rId1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r>
              <a:rPr lang="zh-CN" altLang="en-US" sz="1600" dirty="0">
                <a:ln>
                  <a:noFill/>
                  <a:prstDash val="sysDot"/>
                </a:ln>
                <a:solidFill>
                  <a:srgbClr val="262626"/>
                </a:solidFill>
                <a:latin typeface="+mn-ea"/>
                <a:cs typeface="+mn-ea"/>
                <a:sym typeface="+mn-ea"/>
              </a:rPr>
              <a:t>《企业安全生产标准化基本规范》（GB/T33000-2016）：此标准的发布，为所有类型的企业提供了一个通用的安全生产标准化框架，包括燃气企业在内，都需要依据此标准建立和完善自身的安全生产管理体系。</a:t>
            </a:r>
            <a:endParaRPr lang="zh-CN" altLang="en-US" sz="1600" dirty="0">
              <a:ln>
                <a:noFill/>
                <a:prstDash val="sysDot"/>
              </a:ln>
              <a:solidFill>
                <a:srgbClr val="262626"/>
              </a:solidFill>
              <a:latin typeface="+mn-ea"/>
              <a:cs typeface="+mn-ea"/>
              <a:sym typeface="+mn-ea"/>
            </a:endParaRPr>
          </a:p>
          <a:p>
            <a:pPr indent="457200">
              <a:lnSpc>
                <a:spcPct val="200000"/>
              </a:lnSpc>
              <a:buNone/>
            </a:pPr>
            <a:r>
              <a:rPr lang="zh-CN" altLang="en-US" sz="1600" dirty="0">
                <a:ln>
                  <a:noFill/>
                  <a:prstDash val="sysDot"/>
                </a:ln>
                <a:solidFill>
                  <a:srgbClr val="262626"/>
                </a:solidFill>
                <a:latin typeface="+mn-ea"/>
                <a:cs typeface="+mn-ea"/>
                <a:sym typeface="+mn-ea"/>
              </a:rPr>
              <a:t>规范规定了企业安全生产标准化的一般要求和核心要求。其中核心要求包括：</a:t>
            </a:r>
            <a:r>
              <a:rPr lang="zh-CN" altLang="en-US" sz="1600" dirty="0">
                <a:ln>
                  <a:noFill/>
                  <a:prstDash val="sysDot"/>
                </a:ln>
                <a:solidFill>
                  <a:srgbClr val="FF0000"/>
                </a:solidFill>
                <a:latin typeface="+mn-ea"/>
                <a:cs typeface="+mn-ea"/>
                <a:sym typeface="+mn-ea"/>
              </a:rPr>
              <a:t>目标职责、制度化管理、教育培训、现场管理、安全风险管控及隐患排查治理、应急管理、事故管理和持续改进</a:t>
            </a:r>
            <a:r>
              <a:rPr lang="zh-CN" altLang="en-US" sz="1600" dirty="0">
                <a:ln>
                  <a:noFill/>
                  <a:prstDash val="sysDot"/>
                </a:ln>
                <a:solidFill>
                  <a:srgbClr val="262626"/>
                </a:solidFill>
                <a:latin typeface="+mn-ea"/>
                <a:cs typeface="+mn-ea"/>
                <a:sym typeface="+mn-ea"/>
              </a:rPr>
              <a:t>共八个方面的内容。</a:t>
            </a: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76568" y="1096645"/>
            <a:ext cx="8100060" cy="535940"/>
          </a:xfrm>
        </p:spPr>
        <p:txBody>
          <a:bodyPr/>
          <a:p>
            <a:r>
              <a:rPr lang="zh-CN" altLang="en-US">
                <a:sym typeface="+mn-ea"/>
              </a:rPr>
              <a:t>实施</a:t>
            </a:r>
            <a:r>
              <a:rPr lang="zh-CN" altLang="en-US">
                <a:sym typeface="+mn-ea"/>
              </a:rPr>
              <a:t>依据</a:t>
            </a:r>
            <a:endParaRPr lang="zh-CN" altLang="en-US"/>
          </a:p>
        </p:txBody>
      </p:sp>
    </p:spTree>
    <p:custDataLst>
      <p:tags r:id="rId1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indent="457200">
              <a:lnSpc>
                <a:spcPct val="200000"/>
              </a:lnSpc>
              <a:buNone/>
            </a:pPr>
            <a:r>
              <a:rPr lang="zh-CN" altLang="en-US" sz="1600" dirty="0">
                <a:ln>
                  <a:noFill/>
                  <a:prstDash val="sysDot"/>
                </a:ln>
                <a:solidFill>
                  <a:schemeClr val="tx1"/>
                </a:solidFill>
                <a:latin typeface="+mn-ea"/>
                <a:cs typeface="+mn-ea"/>
                <a:sym typeface="+mn-ea"/>
              </a:rPr>
              <a:t>中国城市燃气协会充分考虑了燃气行业的特殊性和实践经验，制定了</a:t>
            </a:r>
            <a:r>
              <a:rPr lang="zh-CN" altLang="en-US" sz="1600" dirty="0">
                <a:ln>
                  <a:noFill/>
                  <a:prstDash val="sysDot"/>
                </a:ln>
                <a:solidFill>
                  <a:srgbClr val="FF0000"/>
                </a:solidFill>
                <a:latin typeface="+mn-ea"/>
                <a:cs typeface="+mn-ea"/>
                <a:sym typeface="+mn-ea"/>
              </a:rPr>
              <a:t>《城镇燃气经营企业安全生产标准化规范》</a:t>
            </a:r>
            <a:r>
              <a:rPr lang="zh-CN" altLang="en-US" sz="1600" dirty="0">
                <a:ln>
                  <a:noFill/>
                  <a:prstDash val="sysDot"/>
                </a:ln>
                <a:solidFill>
                  <a:schemeClr val="tx1"/>
                </a:solidFill>
                <a:latin typeface="+mn-ea"/>
                <a:cs typeface="+mn-ea"/>
                <a:sym typeface="+mn-ea"/>
              </a:rPr>
              <a:t>，为城镇燃气经营企业提供了更加具体、可操作、可执行落实的安全生产标准化指导细则。</a:t>
            </a: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76568" y="1096645"/>
            <a:ext cx="8100060" cy="535940"/>
          </a:xfrm>
        </p:spPr>
        <p:txBody>
          <a:bodyPr/>
          <a:p>
            <a:r>
              <a:rPr lang="zh-CN" altLang="en-US"/>
              <a:t>实施依据</a:t>
            </a:r>
            <a:endParaRPr lang="zh-CN" altLang="en-US"/>
          </a:p>
        </p:txBody>
      </p:sp>
    </p:spTree>
    <p:custDataLst>
      <p:tags r:id="rId1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custDataLst>
              <p:tags r:id="rId1"/>
            </p:custDataLst>
          </p:nvPr>
        </p:nvSpPr>
        <p:spPr>
          <a:xfrm>
            <a:off x="683260" y="2385060"/>
            <a:ext cx="7646670" cy="3053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nchorCtr="0">
            <a:noAutofit/>
          </a:bodyPr>
          <a:lstStyle/>
          <a:p>
            <a:pPr>
              <a:lnSpc>
                <a:spcPct val="200000"/>
              </a:lnSpc>
              <a:buNone/>
            </a:pPr>
            <a:r>
              <a:rPr lang="zh-CN" altLang="en-US" sz="1600" b="1" kern="0" spc="0" dirty="0">
                <a:ln>
                  <a:noFill/>
                  <a:prstDash val="sysDot"/>
                </a:ln>
                <a:solidFill>
                  <a:srgbClr val="FF0000"/>
                </a:solidFill>
                <a:latin typeface="+mn-ea"/>
                <a:ea typeface="+mn-ea"/>
                <a:sym typeface="+mn-ea"/>
              </a:rPr>
              <a:t>安全生产标准化定义</a:t>
            </a:r>
            <a:endParaRPr lang="zh-CN" altLang="en-US" sz="1600" b="1" kern="0" spc="0" dirty="0">
              <a:ln>
                <a:noFill/>
                <a:prstDash val="sysDot"/>
              </a:ln>
              <a:solidFill>
                <a:srgbClr val="FF0000"/>
              </a:solidFill>
              <a:latin typeface="+mn-ea"/>
              <a:ea typeface="+mn-ea"/>
              <a:sym typeface="+mn-ea"/>
            </a:endParaRPr>
          </a:p>
          <a:p>
            <a:pPr indent="457200">
              <a:lnSpc>
                <a:spcPct val="200000"/>
              </a:lnSpc>
              <a:buNone/>
            </a:pPr>
            <a:r>
              <a:rPr lang="zh-CN" altLang="en-US" sz="1600" kern="0" spc="0" dirty="0">
                <a:ln>
                  <a:noFill/>
                  <a:prstDash val="sysDot"/>
                </a:ln>
                <a:solidFill>
                  <a:schemeClr val="tx1">
                    <a:lumMod val="85000"/>
                    <a:lumOff val="15000"/>
                  </a:schemeClr>
                </a:solidFill>
                <a:latin typeface="+mn-ea"/>
                <a:ea typeface="+mn-ea"/>
                <a:sym typeface="+mn-ea"/>
              </a:rPr>
              <a:t>企业通过落实安全生产主体责任，全员全过程参与，建立并保持安全生产管理体系，全面管控生产经营活动各环节的安全生产与职业卫生工作，实现安全健康管理系统化、岗位操作行为规范化、设备设施本质安全化、作业环境器具定置化，并持续改进。</a:t>
            </a:r>
            <a:endParaRPr lang="zh-CN" altLang="en-US" sz="1600" kern="0" spc="0" dirty="0">
              <a:ln>
                <a:noFill/>
                <a:prstDash val="sysDot"/>
              </a:ln>
              <a:solidFill>
                <a:schemeClr val="tx1">
                  <a:lumMod val="85000"/>
                  <a:lumOff val="15000"/>
                </a:schemeClr>
              </a:solidFill>
              <a:latin typeface="+mn-ea"/>
              <a:ea typeface="+mn-ea"/>
              <a:sym typeface="+mn-ea"/>
            </a:endParaRPr>
          </a:p>
          <a:p>
            <a:pPr marL="0" indent="0">
              <a:lnSpc>
                <a:spcPct val="150000"/>
              </a:lnSpc>
              <a:buNone/>
            </a:pPr>
            <a:endParaRPr lang="zh-CN" altLang="en-US" sz="1600" kern="0" spc="0" dirty="0">
              <a:ln>
                <a:noFill/>
                <a:prstDash val="sysDot"/>
              </a:ln>
              <a:solidFill>
                <a:schemeClr val="tx1">
                  <a:lumMod val="85000"/>
                  <a:lumOff val="15000"/>
                </a:schemeClr>
              </a:solidFill>
              <a:latin typeface="+mn-ea"/>
              <a:ea typeface="+mn-ea"/>
              <a:sym typeface="+mn-ea"/>
            </a:endParaRPr>
          </a:p>
        </p:txBody>
      </p:sp>
      <p:cxnSp>
        <p:nvCxnSpPr>
          <p:cNvPr id="76" name="直接连接符 75"/>
          <p:cNvCxnSpPr/>
          <p:nvPr>
            <p:custDataLst>
              <p:tags r:id="rId2"/>
            </p:custDataLst>
          </p:nvPr>
        </p:nvCxnSpPr>
        <p:spPr>
          <a:xfrm>
            <a:off x="5173980" y="5331619"/>
            <a:ext cx="3509486"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220629" y="5256371"/>
            <a:ext cx="5413058"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476726" y="5021580"/>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任意多边形: 形状 1397"/>
          <p:cNvSpPr/>
          <p:nvPr>
            <p:custDataLst>
              <p:tags r:id="rId5"/>
            </p:custDataLst>
          </p:nvPr>
        </p:nvSpPr>
        <p:spPr>
          <a:xfrm>
            <a:off x="819626" y="5110163"/>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cxnSp>
        <p:nvCxnSpPr>
          <p:cNvPr id="73" name="直接连接符 72"/>
          <p:cNvCxnSpPr/>
          <p:nvPr>
            <p:custDataLst>
              <p:tags r:id="rId6"/>
            </p:custDataLst>
          </p:nvPr>
        </p:nvCxnSpPr>
        <p:spPr>
          <a:xfrm>
            <a:off x="456724" y="2221230"/>
            <a:ext cx="2882741"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1888808" y="2300764"/>
            <a:ext cx="5999321" cy="4763"/>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7988141" y="2088356"/>
            <a:ext cx="473393" cy="473393"/>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6" name="任意多边形: 形状 1397"/>
          <p:cNvSpPr/>
          <p:nvPr>
            <p:custDataLst>
              <p:tags r:id="rId9"/>
            </p:custDataLst>
          </p:nvPr>
        </p:nvSpPr>
        <p:spPr>
          <a:xfrm>
            <a:off x="8331041" y="2176939"/>
            <a:ext cx="296704" cy="296704"/>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 name="直接连接符 1"/>
          <p:cNvCxnSpPr/>
          <p:nvPr>
            <p:custDataLst>
              <p:tags r:id="rId10"/>
            </p:custDataLst>
          </p:nvPr>
        </p:nvCxnSpPr>
        <p:spPr>
          <a:xfrm>
            <a:off x="555308" y="2007870"/>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8510111" y="4630579"/>
            <a:ext cx="0" cy="864394"/>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sp>
        <p:nvSpPr>
          <p:cNvPr id="8" name="标题 7"/>
          <p:cNvSpPr/>
          <p:nvPr>
            <p:ph type="title"/>
          </p:nvPr>
        </p:nvSpPr>
        <p:spPr>
          <a:xfrm>
            <a:off x="476568" y="1096645"/>
            <a:ext cx="8100060" cy="535940"/>
          </a:xfrm>
        </p:spPr>
        <p:txBody>
          <a:bodyPr/>
          <a:p>
            <a:r>
              <a:rPr lang="zh-CN" altLang="en-US"/>
              <a:t>主要内容</a:t>
            </a:r>
            <a:endParaRPr lang="zh-CN" altLang="en-US"/>
          </a:p>
        </p:txBody>
      </p:sp>
    </p:spTree>
    <p:custDataLst>
      <p:tags r:id="rId1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custDataLst>
              <p:tags r:id="rId1"/>
            </p:custDataLst>
          </p:nvPr>
        </p:nvSpPr>
        <p:spPr>
          <a:xfrm>
            <a:off x="521018" y="908685"/>
            <a:ext cx="8100060" cy="535940"/>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b="1" kern="1200">
                <a:solidFill>
                  <a:srgbClr val="000000"/>
                </a:solidFill>
                <a:latin typeface="+mj-ea"/>
                <a:ea typeface="+mj-ea"/>
                <a:cs typeface="+mn-ea"/>
                <a:sym typeface="+mn-ea"/>
              </a:defRPr>
            </a:lvl1pPr>
          </a:lstStyle>
          <a:p>
            <a:r>
              <a:rPr lang="zh-CN" altLang="en-US"/>
              <a:t>主要内容</a:t>
            </a:r>
            <a:endParaRPr lang="zh-CN" altLang="en-US"/>
          </a:p>
        </p:txBody>
      </p:sp>
      <p:sp>
        <p:nvSpPr>
          <p:cNvPr id="7" name="文本框 6"/>
          <p:cNvSpPr txBox="1"/>
          <p:nvPr/>
        </p:nvSpPr>
        <p:spPr>
          <a:xfrm>
            <a:off x="755650" y="260985"/>
            <a:ext cx="5434330" cy="460375"/>
          </a:xfrm>
          <a:prstGeom prst="rect">
            <a:avLst/>
          </a:prstGeom>
          <a:noFill/>
        </p:spPr>
        <p:txBody>
          <a:bodyPr wrap="square" rtlCol="0">
            <a:spAutoFit/>
          </a:bodyPr>
          <a:p>
            <a:r>
              <a:rPr lang="zh-CN" altLang="en-US" sz="2400" b="1" dirty="0">
                <a:solidFill>
                  <a:schemeClr val="accent1"/>
                </a:solidFill>
                <a:latin typeface="黑体" panose="02010609060101010101" charset="-122"/>
                <a:ea typeface="黑体" panose="02010609060101010101" charset="-122"/>
                <a:sym typeface="+mn-ea"/>
              </a:rPr>
              <a:t>安全生产标准化实施依据及主要内容</a:t>
            </a:r>
            <a:endParaRPr lang="zh-CN" altLang="en-US" sz="2400" b="1" dirty="0">
              <a:solidFill>
                <a:schemeClr val="accent1"/>
              </a:solidFill>
              <a:latin typeface="黑体" panose="02010609060101010101" charset="-122"/>
              <a:ea typeface="黑体" panose="02010609060101010101" charset="-122"/>
              <a:sym typeface="+mn-ea"/>
            </a:endParaRPr>
          </a:p>
        </p:txBody>
      </p:sp>
      <p:graphicFrame>
        <p:nvGraphicFramePr>
          <p:cNvPr id="2" name="表格 1"/>
          <p:cNvGraphicFramePr/>
          <p:nvPr>
            <p:custDataLst>
              <p:tags r:id="rId2"/>
            </p:custDataLst>
          </p:nvPr>
        </p:nvGraphicFramePr>
        <p:xfrm>
          <a:off x="1691640" y="1557020"/>
          <a:ext cx="6247765" cy="4958080"/>
        </p:xfrm>
        <a:graphic>
          <a:graphicData uri="http://schemas.openxmlformats.org/drawingml/2006/table">
            <a:tbl>
              <a:tblPr/>
              <a:tblGrid>
                <a:gridCol w="417830"/>
                <a:gridCol w="2708275"/>
                <a:gridCol w="3121660"/>
              </a:tblGrid>
              <a:tr h="280035">
                <a:tc gridSpan="3">
                  <a:txBody>
                    <a:bodyPr/>
                    <a:p>
                      <a:pPr algn="ctr" fontAlgn="t"/>
                      <a:r>
                        <a:rPr lang="zh-CN" altLang="en-US" sz="1400" b="1" i="0">
                          <a:solidFill>
                            <a:srgbClr val="000000"/>
                          </a:solidFill>
                          <a:latin typeface="黑体" panose="02010609060101010101" charset="-122"/>
                          <a:ea typeface="黑体" panose="02010609060101010101" charset="-122"/>
                        </a:rPr>
                        <a:t>管道燃气和</a:t>
                      </a:r>
                      <a:r>
                        <a:rPr lang="en-US" altLang="zh-CN" sz="1400" b="1" i="0">
                          <a:solidFill>
                            <a:srgbClr val="000000"/>
                          </a:solidFill>
                          <a:latin typeface="黑体" panose="02010609060101010101" charset="-122"/>
                          <a:ea typeface="黑体" panose="02010609060101010101" charset="-122"/>
                        </a:rPr>
                        <a:t>CNG</a:t>
                      </a:r>
                      <a:r>
                        <a:rPr lang="zh-CN" altLang="en-US" sz="1400" b="1" i="0">
                          <a:solidFill>
                            <a:srgbClr val="000000"/>
                          </a:solidFill>
                          <a:latin typeface="黑体" panose="02010609060101010101" charset="-122"/>
                          <a:ea typeface="黑体" panose="02010609060101010101" charset="-122"/>
                        </a:rPr>
                        <a:t>、</a:t>
                      </a:r>
                      <a:r>
                        <a:rPr lang="en-US" altLang="zh-CN" sz="1400" b="1" i="0">
                          <a:solidFill>
                            <a:srgbClr val="000000"/>
                          </a:solidFill>
                          <a:latin typeface="黑体" panose="02010609060101010101" charset="-122"/>
                          <a:ea typeface="黑体" panose="02010609060101010101" charset="-122"/>
                        </a:rPr>
                        <a:t>LNG </a:t>
                      </a:r>
                      <a:r>
                        <a:rPr lang="zh-CN" altLang="en-US" sz="1400" b="1" i="0">
                          <a:solidFill>
                            <a:srgbClr val="000000"/>
                          </a:solidFill>
                          <a:latin typeface="黑体" panose="02010609060101010101" charset="-122"/>
                          <a:ea typeface="黑体" panose="02010609060101010101" charset="-122"/>
                        </a:rPr>
                        <a:t>经营企业安全生产标准化评审细则要素表</a:t>
                      </a:r>
                      <a:endParaRPr lang="zh-CN" altLang="en-US" sz="1400" b="1" i="0">
                        <a:solidFill>
                          <a:srgbClr val="000000"/>
                        </a:solidFill>
                        <a:latin typeface="黑体" panose="02010609060101010101" charset="-122"/>
                        <a:ea typeface="黑体" panose="02010609060101010101" charset="-122"/>
                      </a:endParaRPr>
                    </a:p>
                  </a:txBody>
                  <a:tcPr marL="9842" marR="9842" marT="9842" marB="0" anchor="t" anchorCtr="0">
                    <a:lnL>
                      <a:noFill/>
                    </a:lnL>
                    <a:lnR>
                      <a:noFill/>
                    </a:lnR>
                    <a:lnT>
                      <a:noFill/>
                    </a:lnT>
                    <a:lnB w="6350" cap="flat" cmpd="sng">
                      <a:solidFill>
                        <a:srgbClr val="000000"/>
                      </a:solidFill>
                      <a:prstDash val="solid"/>
                      <a:headEnd type="none" w="med" len="med"/>
                      <a:tailEnd type="none" w="med" len="med"/>
                    </a:lnB>
                    <a:noFill/>
                  </a:tcPr>
                </a:tc>
                <a:tc hMerge="1">
                  <a:tcPr>
                    <a:lnT>
                      <a:noFill/>
                    </a:lnT>
                    <a:lnB w="6350" cap="flat" cmpd="sng">
                      <a:solidFill>
                        <a:srgbClr val="000000"/>
                      </a:solidFill>
                      <a:prstDash val="solid"/>
                      <a:headEnd type="none" w="med" len="med"/>
                      <a:tailEnd type="none" w="med" len="med"/>
                    </a:lnB>
                  </a:tcPr>
                </a:tc>
                <a:tc hMerge="1">
                  <a:tcPr>
                    <a:lnR>
                      <a:noFill/>
                    </a:lnR>
                    <a:lnT>
                      <a:noFill/>
                    </a:lnT>
                    <a:lnB w="6350" cap="flat" cmpd="sng">
                      <a:solidFill>
                        <a:srgbClr val="000000"/>
                      </a:solidFill>
                      <a:prstDash val="solid"/>
                      <a:headEnd type="none" w="med" len="med"/>
                      <a:tailEnd type="none" w="med" len="med"/>
                    </a:lnB>
                  </a:tcPr>
                </a:tc>
              </a:tr>
              <a:tr h="215900">
                <a:tc>
                  <a:txBody>
                    <a:bodyPr/>
                    <a:p>
                      <a:pPr algn="ctr" fontAlgn="ctr"/>
                      <a:r>
                        <a:rPr lang="zh-CN" altLang="en-US" sz="1200" b="1" i="0">
                          <a:solidFill>
                            <a:srgbClr val="000000"/>
                          </a:solidFill>
                          <a:latin typeface="Times New Roman" panose="02020603050405020304" charset="0"/>
                          <a:ea typeface="宋体" panose="02010600030101010101" pitchFamily="2" charset="-122"/>
                        </a:rPr>
                        <a:t>序号</a:t>
                      </a:r>
                      <a:endParaRPr lang="zh-CN" altLang="en-US" sz="1200" b="1"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Times New Roman" panose="02020603050405020304" charset="0"/>
                          <a:ea typeface="宋体" panose="02010600030101010101" pitchFamily="2" charset="-122"/>
                        </a:rPr>
                        <a:t>一级要素</a:t>
                      </a:r>
                      <a:endParaRPr lang="zh-CN" altLang="en-US" sz="1200" b="1"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Times New Roman" panose="02020603050405020304" charset="0"/>
                          <a:ea typeface="宋体" panose="02010600030101010101" pitchFamily="2" charset="-122"/>
                        </a:rPr>
                        <a:t>二级要素</a:t>
                      </a:r>
                      <a:endParaRPr lang="zh-CN" altLang="en-US" sz="1200" b="1"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rowSpan="6">
                  <a:txBody>
                    <a:bodyPr/>
                    <a:p>
                      <a:pPr algn="ctr" fontAlgn="ct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 </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6">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目标职责</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(90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目标</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机构和职责</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(30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全员参与</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(5</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安全生产投入</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(30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安全文化建设</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安全生产信息化建设</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(5</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rowSpan="4">
                  <a:txBody>
                    <a:bodyPr/>
                    <a:p>
                      <a:pPr algn="ctr" fontAlgn="ct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2 </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4">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制度化建设</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(50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法规标准识别</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规章制度</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(15</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操作规程</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(15</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文档管理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rowSpan="2">
                  <a:txBody>
                    <a:bodyPr/>
                    <a:p>
                      <a:pPr algn="ctr" fontAlgn="ct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3 </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2">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教育培训</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(60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教育培训管理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(20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人员教育培训</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(40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rowSpan="8">
                  <a:txBody>
                    <a:bodyPr/>
                    <a:p>
                      <a:pPr algn="ctr" fontAlgn="ct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4 </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8">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现场管理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(550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设备设施管理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(70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作业安全</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职业健康</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(30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警示标志</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燃气场站管理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(140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燃气管网管理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(100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数据采集与监控系统管理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(20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59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l" fontAlgn="ct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用户用气安全管理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(80</a:t>
                      </a:r>
                      <a:r>
                        <a:rPr lang="zh-CN" altLang="en-US" sz="1200" b="0" i="0">
                          <a:solidFill>
                            <a:srgbClr val="000000"/>
                          </a:solidFill>
                          <a:latin typeface="Times New Roman" panose="02020603050405020304" charset="0"/>
                          <a:ea typeface="宋体" panose="02010600030101010101" pitchFamily="2" charset="-122"/>
                          <a:cs typeface="Times New Roman" panose="02020603050405020304" charset="0"/>
                        </a:rPr>
                        <a:t>分</a:t>
                      </a:r>
                      <a:r>
                        <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1200" b="0" i="0">
                        <a:solidFill>
                          <a:srgbClr val="000000"/>
                        </a:solidFill>
                        <a:latin typeface="Times New Roman" panose="02020603050405020304" charset="0"/>
                        <a:ea typeface="宋体" panose="02010600030101010101" pitchFamily="2" charset="-122"/>
                        <a:cs typeface="Times New Roman" panose="02020603050405020304" charset="0"/>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ustDataLst>
      <p:tags r:id="rId3"/>
    </p:custDataLst>
  </p:cSld>
  <p:clrMapOvr>
    <a:masterClrMapping/>
  </p:clrMapOvr>
</p:sld>
</file>

<file path=ppt/tags/tag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106.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1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1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118.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11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1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1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1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14.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5"/>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142.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143.xml><?xml version="1.0" encoding="utf-8"?>
<p:tagLst xmlns:p="http://schemas.openxmlformats.org/presentationml/2006/main">
  <p:tag name="KSO_WM_UNIT_TYPE" val="a"/>
  <p:tag name="KSO_WM_UNIT_INDEX" val="1"/>
  <p:tag name="KSO_WM_BEAUTIFY_FLAG" val="#wm#"/>
  <p:tag name="KSO_WM_TAG_VERSION" val="3.0"/>
  <p:tag name="KSO_WM_UNIT_ID" val="custom20236340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340"/>
  <p:tag name="KSO_WM_TEMPLATE_CATEGORY" val="custom"/>
  <p:tag name="KSO_WM_UNIT_ISCONTENTSTITLE" val="0"/>
  <p:tag name="KSO_WM_UNIT_PRESET_TEXT" val="单击此处添加标题"/>
  <p:tag name="KSO_WM_UNIT_TEXT_TYPE" val="1"/>
</p:tagLst>
</file>

<file path=ppt/tags/tag144.xml><?xml version="1.0" encoding="utf-8"?>
<p:tagLst xmlns:p="http://schemas.openxmlformats.org/presentationml/2006/main">
  <p:tag name="TABLE_ENDDRAG_ORIGIN_RECT" val="491*390"/>
  <p:tag name="TABLE_ENDDRAG_RECT" val="161*157*491*390"/>
</p:tagLst>
</file>

<file path=ppt/tags/tag145.xml><?xml version="1.0" encoding="utf-8"?>
<p:tagLst xmlns:p="http://schemas.openxmlformats.org/presentationml/2006/main">
  <p:tag name="KSO_WM_SLIDE_ID" val="diagram20233249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diagram"/>
  <p:tag name="KSO_WM_TEMPLATE_INDEX" val="20233249"/>
  <p:tag name="KSO_WM_SLIDE_TYPE" val="text"/>
  <p:tag name="KSO_WM_SLIDE_SUBTYPE" val="diag"/>
  <p:tag name="KSO_WM_SLIDE_SIZE" val="844.438*388.54"/>
  <p:tag name="KSO_WM_SLIDE_POSITION" val="54.8032*105.625"/>
  <p:tag name="KSO_WM_SLIDE_LAYOUT" val="a_l"/>
  <p:tag name="KSO_WM_SLIDE_LAYOUT_CNT" val="1_1"/>
  <p:tag name="KSO_WM_SPECIAL_SOURCE" val="bdnull"/>
  <p:tag name="KSO_WM_DIAGRAM_GROUP_CODE" val="l1-1"/>
  <p:tag name="KSO_WM_SLIDE_DIAGTYPE" val="l"/>
</p:tagLst>
</file>

<file path=ppt/tags/tag146.xml><?xml version="1.0" encoding="utf-8"?>
<p:tagLst xmlns:p="http://schemas.openxmlformats.org/presentationml/2006/main">
  <p:tag name="KSO_WM_UNIT_TYPE" val="a"/>
  <p:tag name="KSO_WM_UNIT_INDEX" val="1"/>
  <p:tag name="KSO_WM_BEAUTIFY_FLAG" val="#wm#"/>
  <p:tag name="KSO_WM_TAG_VERSION" val="3.0"/>
  <p:tag name="KSO_WM_UNIT_ID" val="custom20236340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340"/>
  <p:tag name="KSO_WM_TEMPLATE_CATEGORY" val="custom"/>
  <p:tag name="KSO_WM_UNIT_ISCONTENTSTITLE" val="0"/>
  <p:tag name="KSO_WM_UNIT_PRESET_TEXT" val="单击此处添加标题"/>
  <p:tag name="KSO_WM_UNIT_TEXT_TYPE" val="1"/>
</p:tagLst>
</file>

<file path=ppt/tags/tag147.xml><?xml version="1.0" encoding="utf-8"?>
<p:tagLst xmlns:p="http://schemas.openxmlformats.org/presentationml/2006/main">
  <p:tag name="TABLE_ENDDRAG_ORIGIN_RECT" val="481*273"/>
  <p:tag name="TABLE_ENDDRAG_RECT" val="116*156*481*273"/>
</p:tagLst>
</file>

<file path=ppt/tags/tag148.xml><?xml version="1.0" encoding="utf-8"?>
<p:tagLst xmlns:p="http://schemas.openxmlformats.org/presentationml/2006/main">
  <p:tag name="KSO_WM_SLIDE_ID" val="diagram20233249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diagram"/>
  <p:tag name="KSO_WM_TEMPLATE_INDEX" val="20233249"/>
  <p:tag name="KSO_WM_SLIDE_TYPE" val="text"/>
  <p:tag name="KSO_WM_SLIDE_SUBTYPE" val="diag"/>
  <p:tag name="KSO_WM_SLIDE_SIZE" val="844.438*388.54"/>
  <p:tag name="KSO_WM_SLIDE_POSITION" val="54.8032*105.625"/>
  <p:tag name="KSO_WM_SLIDE_LAYOUT" val="a_l"/>
  <p:tag name="KSO_WM_SLIDE_LAYOUT_CNT" val="1_1"/>
  <p:tag name="KSO_WM_SPECIAL_SOURCE" val="bdnull"/>
  <p:tag name="KSO_WM_DIAGRAM_GROUP_CODE" val="l1-1"/>
  <p:tag name="KSO_WM_SLIDE_DIAGTYPE" val="l"/>
</p:tagLst>
</file>

<file path=ppt/tags/tag14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1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16.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1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1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172.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17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1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184.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1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1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196.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19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208.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2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21.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2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22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2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232.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23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2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244.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24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256.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25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26.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268.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26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27.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28.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280.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2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29.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292.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29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304.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305.xml><?xml version="1.0" encoding="utf-8"?>
<p:tagLst xmlns:p="http://schemas.openxmlformats.org/presentationml/2006/main">
  <p:tag name="KSO_WM_UNIT_TYPE" val="a"/>
  <p:tag name="KSO_WM_UNIT_INDEX" val="1"/>
  <p:tag name="KSO_WM_BEAUTIFY_FLAG" val="#wm#"/>
  <p:tag name="KSO_WM_TAG_VERSION" val="3.0"/>
  <p:tag name="KSO_WM_UNIT_ID" val="custom20236340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340"/>
  <p:tag name="KSO_WM_TEMPLATE_CATEGORY" val="custom"/>
  <p:tag name="KSO_WM_UNIT_ISCONTENTSTITLE" val="0"/>
</p:tagLst>
</file>

<file path=ppt/tags/tag306.xml><?xml version="1.0" encoding="utf-8"?>
<p:tagLst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6340"/>
  <p:tag name="KSO_WM_TEMPLATE_CATEGORY" val="custom"/>
  <p:tag name="KSO_WM_SLIDE_INDEX" val="9"/>
  <p:tag name="KSO_WM_SLIDE_ID" val="custom20236340_9"/>
  <p:tag name="KSO_WM_TEMPLATE_MASTER_TYPE" val="0"/>
  <p:tag name="KSO_WM_SLIDE_LAYOUT" val="a_f"/>
  <p:tag name="KSO_WM_SLIDE_LAYOUT_CNT" val="1_1"/>
</p:tagLst>
</file>

<file path=ppt/tags/tag307.xml><?xml version="1.0" encoding="utf-8"?>
<p:tagLst xmlns:p="http://schemas.openxmlformats.org/presentationml/2006/main">
  <p:tag name="commondata" val="eyJoZGlkIjoiZGE2MDlkODQ1OGI5ODc2ZGNjYjI2M2FlN2UzYWQ0MTYifQ=="/>
  <p:tag name="resource_record_key" val="{&quot;12&quot;:[25001075],&quot;65&quot;:[20236340]}"/>
</p:tagLst>
</file>

<file path=ppt/tags/tag31.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8.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0.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340"/>
</p:tagLst>
</file>

<file path=ppt/tags/tag56.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340"/>
</p:tagLst>
</file>

<file path=ppt/tags/tag5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340"/>
  <p:tag name="KSO_WM_TEMPLATE_CATEGORY" val="custom"/>
  <p:tag name="KSO_WM_TEMPLATE_MASTER_TYPE" val="0"/>
</p:tagLst>
</file>

<file path=ppt/tags/tag61.xml><?xml version="1.0" encoding="utf-8"?>
<p:tagLst xmlns:p="http://schemas.openxmlformats.org/presentationml/2006/main">
  <p:tag name="KSO_WM_UNIT_TYPE" val="a"/>
  <p:tag name="KSO_WM_UNIT_INDEX" val="1"/>
  <p:tag name="KSO_WM_BEAUTIFY_FLAG" val="#wm#"/>
  <p:tag name="KSO_WM_TAG_VERSION" val="3.0"/>
  <p:tag name="KSO_WM_UNIT_ID" val="custom20236340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340"/>
  <p:tag name="KSO_WM_TEMPLATE_CATEGORY" val="custom"/>
  <p:tag name="KSO_WM_UNIT_ISCONTENTSTITLE" val="0"/>
  <p:tag name="KSO_WM_UNIT_VALUE" val="28"/>
  <p:tag name="KSO_WM_UNIT_PRESET_TEXT" val="单击此处添加文档标题"/>
  <p:tag name="KSO_WM_UNIT_TEXT_TYPE" val="1"/>
</p:tagLst>
</file>

<file path=ppt/tags/tag62.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6340"/>
  <p:tag name="KSO_WM_TEMPLATE_CATEGORY" val="custom"/>
  <p:tag name="KSO_WM_SLIDE_INDEX" val="1"/>
  <p:tag name="KSO_WM_SLIDE_ID" val="custom20236340_1"/>
  <p:tag name="KSO_WM_TEMPLATE_MASTER_TYPE" val="0"/>
  <p:tag name="KSO_WM_SLIDE_LAYOUT" val="a_f"/>
  <p:tag name="KSO_WM_SLIDE_LAYOUT_CNT" val="1_1"/>
  <p:tag name="resource_record_key" val="{&quot;12&quot;:[25001075],&quot;65&quot;:[20236340]}"/>
</p:tagLst>
</file>

<file path=ppt/tags/tag63.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6340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340"/>
  <p:tag name="KSO_WM_TEMPLATE_CATEGORY" val="custo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894_3*l_h_i*1_1_1"/>
  <p:tag name="KSO_WM_TEMPLATE_CATEGORY" val="custom"/>
  <p:tag name="KSO_WM_TEMPLATE_INDEX" val="20230894"/>
  <p:tag name="KSO_WM_UNIT_LAYERLEVEL" val="1_1_1"/>
  <p:tag name="KSO_WM_TAG_VERSION" val="3.0"/>
  <p:tag name="KSO_WM_BEAUTIFY_FLAG" val="#wm#"/>
  <p:tag name="KSO_WM_DIAGRAM_GROUP_CODE" val="l1-1"/>
  <p:tag name="KSO_WM_DIAGRAM_VERSION" val="3"/>
  <p:tag name="KSO_WM_DIAGRAM_MAX_ITEMCNT" val="6"/>
  <p:tag name="KSO_WM_DIAGRAM_MIN_ITEMCNT" val="2"/>
  <p:tag name="KSO_WM_DIAGRAM_VIRTUALLY_FRAME" val="{&quot;height&quot;:185.38968503937008,&quot;left&quot;:66.91251968503938,&quot;top&quot;:171.42393700787403,&quot;width&quot;:583.2316535433071}"/>
  <p:tag name="KSO_WM_DIAGRAM_COLOR_TRICK" val="1"/>
  <p:tag name="KSO_WM_DIAGRAM_COLOR_TEXT_CAN_REMOVE" val="n"/>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894"/>
  <p:tag name="KSO_WM_UNIT_LAYERLEVEL" val="1_1_1"/>
  <p:tag name="KSO_WM_TAG_VERSION" val="3.0"/>
  <p:tag name="KSO_WM_BEAUTIFY_FLAG" val="#wm#"/>
  <p:tag name="KSO_WM_DIAGRAM_GROUP_CODE" val="l1-1"/>
  <p:tag name="KSO_WM_UNIT_TYPE" val="l_h_f"/>
  <p:tag name="KSO_WM_UNIT_ID" val="custom20230894_3*l_h_f*1_1_1"/>
  <p:tag name="KSO_WM_DIAGRAM_VERSION" val="3"/>
  <p:tag name="KSO_WM_DIAGRAM_MAX_ITEMCNT" val="6"/>
  <p:tag name="KSO_WM_DIAGRAM_MIN_ITEMCNT" val="2"/>
  <p:tag name="KSO_WM_DIAGRAM_VIRTUALLY_FRAME" val="{&quot;height&quot;:185.38968503937008,&quot;left&quot;:66.91251968503938,&quot;top&quot;:171.42393700787403,&quot;width&quot;:583.2316535433071}"/>
  <p:tag name="KSO_WM_DIAGRAM_COLOR_TRICK" val="1"/>
  <p:tag name="KSO_WM_DIAGRAM_COLOR_TEXT_CAN_REMOVE" val="n"/>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PRESET_TEXT" val="添加目录项标题"/>
  <p:tag name="KSO_WM_UNIT_TEXT_TYPE" val="1"/>
  <p:tag name="KSO_WM_DIAGRAM_USE_COLOR_VALUE" val="{&quot;color_scheme&quot;:1,&quot;color_type&quot;:1,&quot;theme_color_indexes&quot;:[5,6,5,6,5,6]}"/>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custom20230894_3*l_h_i*1_2_1"/>
  <p:tag name="KSO_WM_TEMPLATE_CATEGORY" val="custom"/>
  <p:tag name="KSO_WM_TEMPLATE_INDEX" val="20230894"/>
  <p:tag name="KSO_WM_UNIT_LAYERLEVEL" val="1_1_1"/>
  <p:tag name="KSO_WM_TAG_VERSION" val="3.0"/>
  <p:tag name="KSO_WM_BEAUTIFY_FLAG" val="#wm#"/>
  <p:tag name="KSO_WM_DIAGRAM_GROUP_CODE" val="l1-1"/>
  <p:tag name="KSO_WM_DIAGRAM_VERSION" val="3"/>
  <p:tag name="KSO_WM_DIAGRAM_MAX_ITEMCNT" val="6"/>
  <p:tag name="KSO_WM_DIAGRAM_MIN_ITEMCNT" val="2"/>
  <p:tag name="KSO_WM_DIAGRAM_VIRTUALLY_FRAME" val="{&quot;height&quot;:185.38968503937008,&quot;left&quot;:66.91251968503938,&quot;top&quot;:171.42393700787403,&quot;width&quot;:583.2316535433071}"/>
  <p:tag name="KSO_WM_DIAGRAM_COLOR_TRICK" val="1"/>
  <p:tag name="KSO_WM_DIAGRAM_COLOR_TEXT_CAN_REMOVE" val="n"/>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894"/>
  <p:tag name="KSO_WM_UNIT_LAYERLEVEL" val="1_1_1"/>
  <p:tag name="KSO_WM_TAG_VERSION" val="3.0"/>
  <p:tag name="KSO_WM_BEAUTIFY_FLAG" val="#wm#"/>
  <p:tag name="KSO_WM_DIAGRAM_GROUP_CODE" val="l1-1"/>
  <p:tag name="KSO_WM_UNIT_TYPE" val="l_h_f"/>
  <p:tag name="KSO_WM_UNIT_ID" val="custom20230894_3*l_h_f*1_2_1"/>
  <p:tag name="KSO_WM_DIAGRAM_VERSION" val="3"/>
  <p:tag name="KSO_WM_DIAGRAM_MAX_ITEMCNT" val="6"/>
  <p:tag name="KSO_WM_DIAGRAM_MIN_ITEMCNT" val="2"/>
  <p:tag name="KSO_WM_DIAGRAM_VIRTUALLY_FRAME" val="{&quot;height&quot;:185.38968503937008,&quot;left&quot;:66.91251968503938,&quot;top&quot;:171.42393700787403,&quot;width&quot;:583.2316535433071}"/>
  <p:tag name="KSO_WM_DIAGRAM_COLOR_TRICK" val="1"/>
  <p:tag name="KSO_WM_DIAGRAM_COLOR_TEXT_CAN_REMOVE" val="n"/>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PRESET_TEXT" val="添加目录项标题"/>
  <p:tag name="KSO_WM_UNIT_TEXT_TYPE" val="1"/>
  <p:tag name="KSO_WM_DIAGRAM_USE_COLOR_VALUE" val="{&quot;color_scheme&quot;:1,&quot;color_type&quot;:1,&quot;theme_color_indexes&quot;:[5,6,5,6,5,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custom20230894_3*l_h_i*1_3_1"/>
  <p:tag name="KSO_WM_TEMPLATE_CATEGORY" val="custom"/>
  <p:tag name="KSO_WM_TEMPLATE_INDEX" val="20230894"/>
  <p:tag name="KSO_WM_UNIT_LAYERLEVEL" val="1_1_1"/>
  <p:tag name="KSO_WM_TAG_VERSION" val="3.0"/>
  <p:tag name="KSO_WM_BEAUTIFY_FLAG" val="#wm#"/>
  <p:tag name="KSO_WM_DIAGRAM_GROUP_CODE" val="l1-1"/>
  <p:tag name="KSO_WM_DIAGRAM_VERSION" val="3"/>
  <p:tag name="KSO_WM_DIAGRAM_MAX_ITEMCNT" val="6"/>
  <p:tag name="KSO_WM_DIAGRAM_MIN_ITEMCNT" val="2"/>
  <p:tag name="KSO_WM_DIAGRAM_VIRTUALLY_FRAME" val="{&quot;height&quot;:185.38968503937008,&quot;left&quot;:66.91251968503938,&quot;top&quot;:171.42393700787403,&quot;width&quot;:583.2316535433071}"/>
  <p:tag name="KSO_WM_DIAGRAM_COLOR_TRICK" val="1"/>
  <p:tag name="KSO_WM_DIAGRAM_COLOR_TEXT_CAN_REMOVE" val="n"/>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894"/>
  <p:tag name="KSO_WM_UNIT_LAYERLEVEL" val="1_1_1"/>
  <p:tag name="KSO_WM_TAG_VERSION" val="3.0"/>
  <p:tag name="KSO_WM_BEAUTIFY_FLAG" val="#wm#"/>
  <p:tag name="KSO_WM_DIAGRAM_GROUP_CODE" val="l1-1"/>
  <p:tag name="KSO_WM_UNIT_TYPE" val="l_h_f"/>
  <p:tag name="KSO_WM_UNIT_ID" val="custom20230894_3*l_h_f*1_3_1"/>
  <p:tag name="KSO_WM_DIAGRAM_VERSION" val="3"/>
  <p:tag name="KSO_WM_DIAGRAM_MAX_ITEMCNT" val="6"/>
  <p:tag name="KSO_WM_DIAGRAM_MIN_ITEMCNT" val="2"/>
  <p:tag name="KSO_WM_DIAGRAM_VIRTUALLY_FRAME" val="{&quot;height&quot;:185.38968503937008,&quot;left&quot;:66.91251968503938,&quot;top&quot;:171.42393700787403,&quot;width&quot;:583.2316535433071}"/>
  <p:tag name="KSO_WM_DIAGRAM_COLOR_TRICK" val="1"/>
  <p:tag name="KSO_WM_DIAGRAM_COLOR_TEXT_CAN_REMOVE" val="n"/>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PRESET_TEXT" val="添加目录项标题"/>
  <p:tag name="KSO_WM_UNIT_TEXT_TYPE" val="1"/>
  <p:tag name="KSO_WM_DIAGRAM_USE_COLOR_VALUE" val="{&quot;color_scheme&quot;:1,&quot;color_type&quot;:1,&quot;theme_color_indexes&quot;:[5,6,5,6,5,6]}"/>
</p:tagLst>
</file>

<file path=ppt/tags/tag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3"/>
  <p:tag name="KSO_WM_DIAGRAM_GROUP_CODE" val="l1-1"/>
  <p:tag name="KSO_WM_BEAUTIFY_FLAG" val="#wm#"/>
  <p:tag name="KSO_WM_TEMPLATE_INDEX" val="20236340"/>
  <p:tag name="KSO_WM_TEMPLATE_CATEGORY" val="custom"/>
  <p:tag name="KSO_WM_SLIDE_INDEX" val="3"/>
  <p:tag name="KSO_WM_SLIDE_ID" val="custom20236340_3"/>
  <p:tag name="KSO_WM_TEMPLATE_MASTER_TYPE" val="0"/>
  <p:tag name="KSO_WM_SLIDE_LAYOUT" val="a_l"/>
  <p:tag name="KSO_WM_SLIDE_LAYOUT_CNT" val="1_1"/>
  <p:tag name="KSO_WM_SLIDE_DIAGTYPE" val="l"/>
</p:tagLst>
</file>

<file path=ppt/tags/tag7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82.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94.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diag"/>
  <p:tag name="KSO_WM_SLIDE_SIZE" val="864*458"/>
  <p:tag name="KSO_WM_SLIDE_POSITION" val="47*28"/>
  <p:tag name="KSO_WM_SLIDE_LAYOUT" val="a_f"/>
  <p:tag name="KSO_WM_SLIDE_LAYOUT_CNT" val="1_1"/>
  <p:tag name="KSO_WM_SPECIAL_SOURCE" val="bdnull"/>
</p:tagLst>
</file>

<file path=ppt/tags/tag9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_INDEX" val="6"/>
  <p:tag name="KSO_WM_UNIT_PRESET_TEXT_LEN" val="530"/>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FEFEFE"/>
      </a:lt2>
      <a:accent1>
        <a:srgbClr val="4874CB"/>
      </a:accent1>
      <a:accent2>
        <a:srgbClr val="EE822F"/>
      </a:accent2>
      <a:accent3>
        <a:srgbClr val="F2BA02"/>
      </a:accent3>
      <a:accent4>
        <a:srgbClr val="75BD42"/>
      </a:accent4>
      <a:accent5>
        <a:srgbClr val="30C0B4"/>
      </a:accent5>
      <a:accent6>
        <a:srgbClr val="E54C5E"/>
      </a:accent6>
      <a:hlink>
        <a:srgbClr val="658BD5"/>
      </a:hlink>
      <a:folHlink>
        <a:srgbClr val="A16AA5"/>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4476</Words>
  <Application>WPS 演示</Application>
  <PresentationFormat/>
  <Paragraphs>420</Paragraphs>
  <Slides>24</Slides>
  <Notes>0</Notes>
  <HiddenSlides>0</HiddenSlides>
  <MMClips>0</MMClips>
  <ScaleCrop>false</ScaleCrop>
  <HeadingPairs>
    <vt:vector size="8" baseType="variant">
      <vt:variant>
        <vt:lpstr>已用的字体</vt:lpstr>
      </vt:variant>
      <vt:variant>
        <vt:i4>10</vt:i4>
      </vt:variant>
      <vt:variant>
        <vt:lpstr>主题</vt:lpstr>
      </vt:variant>
      <vt:variant>
        <vt:i4>2</vt:i4>
      </vt:variant>
      <vt:variant>
        <vt:lpstr>嵌入 OLE 服务器</vt:lpstr>
      </vt:variant>
      <vt:variant>
        <vt:i4>1</vt:i4>
      </vt:variant>
      <vt:variant>
        <vt:lpstr>幻灯片标题</vt:lpstr>
      </vt:variant>
      <vt:variant>
        <vt:i4>24</vt:i4>
      </vt:variant>
    </vt:vector>
  </HeadingPairs>
  <TitlesOfParts>
    <vt:vector size="37" baseType="lpstr">
      <vt:lpstr>Arial</vt:lpstr>
      <vt:lpstr>宋体</vt:lpstr>
      <vt:lpstr>Wingdings</vt:lpstr>
      <vt:lpstr>华康俪金黑W8</vt:lpstr>
      <vt:lpstr>黑体</vt:lpstr>
      <vt:lpstr>微软雅黑</vt:lpstr>
      <vt:lpstr>Times New Roman</vt:lpstr>
      <vt:lpstr>Arial Unicode MS</vt:lpstr>
      <vt:lpstr>Calibri</vt:lpstr>
      <vt:lpstr>Wingdings</vt:lpstr>
      <vt:lpstr>默认设计模板</vt:lpstr>
      <vt:lpstr>Office 主题​​</vt:lpstr>
      <vt:lpstr>Equation.KSEE3</vt:lpstr>
      <vt:lpstr>燃气企业安全生产标准化实施 要点介绍</vt:lpstr>
      <vt:lpstr>目录</vt:lpstr>
      <vt:lpstr>实施依据</vt:lpstr>
      <vt:lpstr>实施依据</vt:lpstr>
      <vt:lpstr>实施依据</vt:lpstr>
      <vt:lpstr>实施依据</vt:lpstr>
      <vt:lpstr>实施依据</vt:lpstr>
      <vt:lpstr>主要内容</vt:lpstr>
      <vt:lpstr>PowerPoint 演示文稿</vt:lpstr>
      <vt:lpstr>PowerPoint 演示文稿</vt:lpstr>
      <vt:lpstr>主要内容</vt:lpstr>
      <vt:lpstr>主要内容</vt:lpstr>
      <vt:lpstr>主要内容</vt:lpstr>
      <vt:lpstr>评定标准及程序</vt:lpstr>
      <vt:lpstr>评定标准及程序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省住建厅和各级行业行政主管部门非常重视安全生产标准化工作的建设和实施，相信在各级行业行政主管部门的进一步推动下，在黑龙江省燃气协会的精心组织指导下，在燃气企业具体建设实施下，此项工作的有效实施将会为燃气安全生产管理工作发挥更大的作用。</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燃气企业安全生产标准化建设培训</dc:title>
  <dc:creator>Administrator</dc:creator>
  <cp:lastModifiedBy>黄艳18103645640</cp:lastModifiedBy>
  <cp:revision>37</cp:revision>
  <dcterms:created xsi:type="dcterms:W3CDTF">2024-10-18T13:45:00Z</dcterms:created>
  <dcterms:modified xsi:type="dcterms:W3CDTF">2024-10-21T04:28:22Z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B81E53D5C80248AA833D3F25CED1F65B_12</vt:lpwstr>
  </property>
</Properties>
</file>